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34551" autoAdjust="0"/>
    <p:restoredTop sz="86364" autoAdjust="0"/>
  </p:normalViewPr>
  <p:slideViewPr>
    <p:cSldViewPr snapToGrid="0" snapToObjects="1">
      <p:cViewPr varScale="1">
        <p:scale>
          <a:sx n="80" d="100"/>
          <a:sy n="80" d="100"/>
        </p:scale>
        <p:origin x="-1098" y="-96"/>
      </p:cViewPr>
      <p:guideLst>
        <p:guide orient="horz" pos="2160"/>
        <p:guide pos="2880"/>
      </p:guideLst>
    </p:cSldViewPr>
  </p:slideViewPr>
  <p:outlineViewPr>
    <p:cViewPr>
      <p:scale>
        <a:sx n="33" d="100"/>
        <a:sy n="33" d="100"/>
      </p:scale>
      <p:origin x="29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9B347B-A302-6344-A074-2467EAA81E07}"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B347B-A302-6344-A074-2467EAA81E07}"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B347B-A302-6344-A074-2467EAA81E07}"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B347B-A302-6344-A074-2467EAA81E07}"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9B347B-A302-6344-A074-2467EAA81E07}"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9B347B-A302-6344-A074-2467EAA81E07}" type="datetimeFigureOut">
              <a:rPr lang="en-US" smtClean="0"/>
              <a:pPr/>
              <a:t>6/15/2012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9B347B-A302-6344-A074-2467EAA81E07}" type="datetimeFigureOut">
              <a:rPr lang="en-US" smtClean="0"/>
              <a:pPr/>
              <a:t>6/15/2012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9B347B-A302-6344-A074-2467EAA81E07}" type="datetimeFigureOut">
              <a:rPr lang="en-US" smtClean="0"/>
              <a:pPr/>
              <a:t>6/15/2012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B347B-A302-6344-A074-2467EAA81E07}" type="datetimeFigureOut">
              <a:rPr lang="en-US" smtClean="0"/>
              <a:pPr/>
              <a:t>6/15/2012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B347B-A302-6344-A074-2467EAA81E07}" type="datetimeFigureOut">
              <a:rPr lang="en-US" smtClean="0"/>
              <a:pPr/>
              <a:t>6/15/2012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B347B-A302-6344-A074-2467EAA81E07}" type="datetimeFigureOut">
              <a:rPr lang="en-US" smtClean="0"/>
              <a:pPr/>
              <a:t>6/15/2012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AF5CF-F695-CE42-AB1A-215EAB41F8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B347B-A302-6344-A074-2467EAA81E07}" type="datetimeFigureOut">
              <a:rPr lang="en-US" smtClean="0"/>
              <a:pPr/>
              <a:t>6/15/2012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AF5CF-F695-CE42-AB1A-215EAB41F8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654" y="523575"/>
            <a:ext cx="8240323" cy="4832651"/>
          </a:xfrm>
        </p:spPr>
        <p:txBody>
          <a:bodyPr/>
          <a:lstStyle/>
          <a:p>
            <a:r>
              <a:rPr lang="en-US" dirty="0" smtClean="0"/>
              <a:t>The Politics of Oil Extraction in Nigeria</a:t>
            </a:r>
            <a:endParaRPr lang="en-US" dirty="0"/>
          </a:p>
        </p:txBody>
      </p:sp>
      <p:sp>
        <p:nvSpPr>
          <p:cNvPr id="3" name="Subtitle 2"/>
          <p:cNvSpPr>
            <a:spLocks noGrp="1"/>
          </p:cNvSpPr>
          <p:nvPr>
            <p:ph type="subTitle" idx="1"/>
          </p:nvPr>
        </p:nvSpPr>
        <p:spPr>
          <a:xfrm>
            <a:off x="1021925" y="4881210"/>
            <a:ext cx="7016606" cy="1633890"/>
          </a:xfrm>
        </p:spPr>
        <p:txBody>
          <a:bodyPr>
            <a:normAutofit fontScale="62500" lnSpcReduction="20000"/>
          </a:bodyPr>
          <a:lstStyle/>
          <a:p>
            <a:r>
              <a:rPr lang="en-US" dirty="0" smtClean="0"/>
              <a:t>Omolade Adunbi, PhD</a:t>
            </a:r>
          </a:p>
          <a:p>
            <a:r>
              <a:rPr lang="en-US" dirty="0" smtClean="0"/>
              <a:t>Assistant Professor</a:t>
            </a:r>
          </a:p>
          <a:p>
            <a:r>
              <a:rPr lang="en-US" dirty="0" smtClean="0"/>
              <a:t>The University of Michigan</a:t>
            </a:r>
          </a:p>
          <a:p>
            <a:r>
              <a:rPr lang="en-US" dirty="0" smtClean="0"/>
              <a:t>Ann Arbor</a:t>
            </a:r>
          </a:p>
          <a:p>
            <a:r>
              <a:rPr lang="en-US" dirty="0" err="1" smtClean="0"/>
              <a:t>oadunbi@umich.edu</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Nigeria gained independence from Britain on October 1</a:t>
            </a:r>
            <a:r>
              <a:rPr lang="en-US" baseline="30000" dirty="0"/>
              <a:t>st</a:t>
            </a:r>
            <a:r>
              <a:rPr lang="en-US" dirty="0"/>
              <a:t> 1960.</a:t>
            </a:r>
          </a:p>
          <a:p>
            <a:r>
              <a:rPr lang="en-US" dirty="0"/>
              <a:t>Before independence, Nigeria operated an agrarian </a:t>
            </a:r>
            <a:r>
              <a:rPr lang="en-US" dirty="0" smtClean="0"/>
              <a:t>economy based on cash </a:t>
            </a:r>
            <a:r>
              <a:rPr lang="en-US" dirty="0"/>
              <a:t>crop products such as cocoa, peanuts</a:t>
            </a:r>
            <a:r>
              <a:rPr lang="en-US" dirty="0" smtClean="0"/>
              <a:t>, and </a:t>
            </a:r>
            <a:r>
              <a:rPr lang="en-US" dirty="0"/>
              <a:t>palm </a:t>
            </a:r>
            <a:r>
              <a:rPr lang="en-US" dirty="0" smtClean="0"/>
              <a:t>oil.</a:t>
            </a:r>
          </a:p>
          <a:p>
            <a:r>
              <a:rPr lang="en-US" dirty="0" smtClean="0"/>
              <a:t>Oil </a:t>
            </a:r>
            <a:r>
              <a:rPr lang="en-US" dirty="0"/>
              <a:t>was discovered in commercial quantities at </a:t>
            </a:r>
            <a:r>
              <a:rPr lang="en-US" dirty="0" err="1"/>
              <a:t>Oloibiri</a:t>
            </a:r>
            <a:r>
              <a:rPr lang="en-US" dirty="0"/>
              <a:t> in the Niger Delta</a:t>
            </a:r>
            <a:r>
              <a:rPr lang="en-US" dirty="0" smtClean="0"/>
              <a:t> in 1956 with commercial </a:t>
            </a:r>
            <a:r>
              <a:rPr lang="en-US" dirty="0"/>
              <a:t>exploitation</a:t>
            </a:r>
            <a:r>
              <a:rPr lang="en-US" dirty="0" smtClean="0"/>
              <a:t> starting </a:t>
            </a:r>
            <a:r>
              <a:rPr lang="en-US" dirty="0"/>
              <a:t>in </a:t>
            </a:r>
            <a:r>
              <a:rPr lang="en-US" dirty="0" smtClean="0"/>
              <a:t>1958 with 5100 bpd.</a:t>
            </a:r>
          </a:p>
          <a:p>
            <a:r>
              <a:rPr lang="en-US" dirty="0" smtClean="0"/>
              <a:t>There </a:t>
            </a:r>
            <a:r>
              <a:rPr lang="en-US" dirty="0"/>
              <a:t>are 606 oil fields in the Niger Delta</a:t>
            </a:r>
            <a:r>
              <a:rPr lang="en-US" dirty="0" smtClean="0"/>
              <a:t> with </a:t>
            </a:r>
            <a:r>
              <a:rPr lang="en-US" dirty="0"/>
              <a:t>355 onshore and 251 offshore.</a:t>
            </a:r>
            <a:r>
              <a:rPr lang="en-US" dirty="0" smtClean="0"/>
              <a:t> </a:t>
            </a:r>
          </a:p>
          <a:p>
            <a:r>
              <a:rPr lang="en-US" dirty="0" smtClean="0"/>
              <a:t>Daily production is at 2.5 million bpd with 45% of this coming to the United States. </a:t>
            </a:r>
          </a:p>
          <a:p>
            <a:r>
              <a:rPr lang="en-US" dirty="0" smtClean="0"/>
              <a:t>Today, oil contributes over </a:t>
            </a:r>
            <a:r>
              <a:rPr lang="en-US" dirty="0"/>
              <a:t>90% to total revenue earnings of the government.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Actors in the Oil Industry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ExxonMobil </a:t>
            </a:r>
            <a:r>
              <a:rPr lang="en-US" dirty="0"/>
              <a:t>Producing,</a:t>
            </a:r>
            <a:r>
              <a:rPr lang="en-US" dirty="0" smtClean="0"/>
              <a:t> </a:t>
            </a:r>
          </a:p>
          <a:p>
            <a:r>
              <a:rPr lang="en-US" dirty="0" smtClean="0"/>
              <a:t>Shell Petroleum Development Company, </a:t>
            </a:r>
          </a:p>
          <a:p>
            <a:r>
              <a:rPr lang="en-US" dirty="0" smtClean="0"/>
              <a:t>ChevronTexaco </a:t>
            </a:r>
          </a:p>
          <a:p>
            <a:r>
              <a:rPr lang="en-US" dirty="0" err="1" smtClean="0"/>
              <a:t>Agip</a:t>
            </a:r>
            <a:endParaRPr lang="en-US" dirty="0" smtClean="0"/>
          </a:p>
          <a:p>
            <a:r>
              <a:rPr lang="en-US" dirty="0" smtClean="0"/>
              <a:t>ConocoPhillips</a:t>
            </a:r>
            <a:r>
              <a:rPr lang="en-US" dirty="0"/>
              <a:t>,</a:t>
            </a:r>
            <a:r>
              <a:rPr lang="en-US" dirty="0" smtClean="0"/>
              <a:t> </a:t>
            </a:r>
          </a:p>
          <a:p>
            <a:r>
              <a:rPr lang="en-US" dirty="0" smtClean="0"/>
              <a:t>Ashland</a:t>
            </a:r>
            <a:r>
              <a:rPr lang="en-US" dirty="0"/>
              <a:t>,</a:t>
            </a:r>
            <a:r>
              <a:rPr lang="en-US" dirty="0" smtClean="0"/>
              <a:t> </a:t>
            </a:r>
          </a:p>
          <a:p>
            <a:r>
              <a:rPr lang="en-US" dirty="0" smtClean="0"/>
              <a:t>Pan</a:t>
            </a:r>
            <a:r>
              <a:rPr lang="en-US" dirty="0"/>
              <a:t>-</a:t>
            </a:r>
            <a:r>
              <a:rPr lang="en-US" dirty="0" smtClean="0"/>
              <a:t>Ocean</a:t>
            </a:r>
          </a:p>
          <a:p>
            <a:r>
              <a:rPr lang="en-US" dirty="0" err="1" smtClean="0"/>
              <a:t>TotalFinaElf</a:t>
            </a:r>
            <a:endParaRPr lang="en-US" dirty="0" smtClean="0"/>
          </a:p>
          <a:p>
            <a:r>
              <a:rPr lang="en-US" dirty="0" smtClean="0"/>
              <a:t>China </a:t>
            </a:r>
            <a:r>
              <a:rPr lang="en-US" dirty="0"/>
              <a:t>National Offshore Oil </a:t>
            </a:r>
            <a:r>
              <a:rPr lang="en-US" dirty="0" smtClean="0"/>
              <a:t>Corporation ( a new player)</a:t>
            </a:r>
          </a:p>
          <a:p>
            <a:r>
              <a:rPr lang="en-US" dirty="0" smtClean="0"/>
              <a:t>India </a:t>
            </a:r>
            <a:r>
              <a:rPr lang="en-US" dirty="0"/>
              <a:t>Oil Company </a:t>
            </a:r>
            <a:r>
              <a:rPr lang="en-US" dirty="0" smtClean="0"/>
              <a:t>Ltd ( a new player) </a:t>
            </a:r>
          </a:p>
          <a:p>
            <a:r>
              <a:rPr lang="en-US" dirty="0" err="1" smtClean="0"/>
              <a:t>StatOil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Oil Governance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Oil economy  governed through a joint venture  between the Nigerian state and the oil corporations. For example:</a:t>
            </a:r>
          </a:p>
          <a:p>
            <a:r>
              <a:rPr lang="en-US" dirty="0"/>
              <a:t>The joint venture operated by Shell,</a:t>
            </a:r>
            <a:r>
              <a:rPr lang="en-US" dirty="0" smtClean="0"/>
              <a:t> accounts </a:t>
            </a:r>
            <a:r>
              <a:rPr lang="en-US" dirty="0"/>
              <a:t>for more than 40% of Nigeria’s oil production at 899,000 bpd, with </a:t>
            </a:r>
            <a:r>
              <a:rPr lang="en-US" dirty="0" smtClean="0"/>
              <a:t>Nigeria National Petroleum Corporation </a:t>
            </a:r>
            <a:r>
              <a:rPr lang="en-US" dirty="0"/>
              <a:t>owning 55%, Shell 30%, and</a:t>
            </a:r>
            <a:r>
              <a:rPr lang="en-US" dirty="0" smtClean="0"/>
              <a:t> </a:t>
            </a:r>
            <a:r>
              <a:rPr lang="en-US" dirty="0" err="1" smtClean="0"/>
              <a:t>TotalFinaElf</a:t>
            </a:r>
            <a:r>
              <a:rPr lang="en-US" dirty="0" smtClean="0"/>
              <a:t> </a:t>
            </a:r>
            <a:r>
              <a:rPr lang="en-US" dirty="0"/>
              <a:t>10%, and operates largely </a:t>
            </a:r>
            <a:r>
              <a:rPr lang="en-US" dirty="0" smtClean="0"/>
              <a:t>onshore. </a:t>
            </a:r>
          </a:p>
          <a:p>
            <a:r>
              <a:rPr lang="en-US" dirty="0" smtClean="0"/>
              <a:t>ExxonMobil</a:t>
            </a:r>
            <a:r>
              <a:rPr lang="en-US" dirty="0"/>
              <a:t>, operating mainly offshore in the shallow waters of </a:t>
            </a:r>
            <a:r>
              <a:rPr lang="en-US" dirty="0" err="1"/>
              <a:t>Akwa</a:t>
            </a:r>
            <a:r>
              <a:rPr lang="en-US" dirty="0"/>
              <a:t> </a:t>
            </a:r>
            <a:r>
              <a:rPr lang="en-US" dirty="0" err="1"/>
              <a:t>Ibom</a:t>
            </a:r>
            <a:r>
              <a:rPr lang="en-US" dirty="0"/>
              <a:t> (Qua </a:t>
            </a:r>
            <a:r>
              <a:rPr lang="en-US" dirty="0" err="1" smtClean="0"/>
              <a:t>Iboe</a:t>
            </a:r>
            <a:r>
              <a:rPr lang="en-US" dirty="0" smtClean="0"/>
              <a:t>)</a:t>
            </a:r>
            <a:r>
              <a:rPr lang="en-US" dirty="0"/>
              <a:t>, produces over 632,000 </a:t>
            </a:r>
            <a:r>
              <a:rPr lang="en-US" dirty="0" smtClean="0"/>
              <a:t>bpd, </a:t>
            </a:r>
            <a:r>
              <a:rPr lang="en-US" dirty="0"/>
              <a:t>with </a:t>
            </a:r>
            <a:r>
              <a:rPr lang="en-US" dirty="0" err="1"/>
              <a:t>NNPC’s</a:t>
            </a:r>
            <a:r>
              <a:rPr lang="en-US" dirty="0"/>
              <a:t> stake at 60% and</a:t>
            </a:r>
            <a:r>
              <a:rPr lang="en-US" dirty="0" smtClean="0"/>
              <a:t> ExxonMobil’s </a:t>
            </a:r>
            <a:r>
              <a:rPr lang="en-US" dirty="0"/>
              <a:t>at 40</a:t>
            </a:r>
            <a:r>
              <a:rPr lang="en-US" dirty="0" smtClean="0"/>
              <a:t>%.</a:t>
            </a:r>
          </a:p>
          <a:p>
            <a:r>
              <a:rPr lang="en-US" dirty="0" smtClean="0"/>
              <a:t>The </a:t>
            </a:r>
            <a:r>
              <a:rPr lang="en-US" dirty="0"/>
              <a:t>venture managed by Chevron, largely offshore in</a:t>
            </a:r>
            <a:r>
              <a:rPr lang="en-US" dirty="0" smtClean="0"/>
              <a:t> </a:t>
            </a:r>
            <a:r>
              <a:rPr lang="en-US" dirty="0" err="1" smtClean="0"/>
              <a:t>Escravos</a:t>
            </a:r>
            <a:r>
              <a:rPr lang="en-US" dirty="0" smtClean="0"/>
              <a:t>, </a:t>
            </a:r>
            <a:r>
              <a:rPr lang="en-US" dirty="0"/>
              <a:t>produces approximately 400,000 bpd, with NNPC owning 60% and Chevron 40</a:t>
            </a:r>
            <a:r>
              <a:rPr lang="en-US" dirty="0" smtClean="0"/>
              <a:t>%. </a:t>
            </a:r>
          </a:p>
          <a:p>
            <a:r>
              <a:rPr lang="en-US" dirty="0" smtClean="0"/>
              <a:t>Nigerian </a:t>
            </a:r>
            <a:r>
              <a:rPr lang="en-US" dirty="0" err="1"/>
              <a:t>Agip</a:t>
            </a:r>
            <a:r>
              <a:rPr lang="en-US" dirty="0"/>
              <a:t> Oil produces 150,000 bpd, mostly from onshore </a:t>
            </a:r>
            <a:r>
              <a:rPr lang="en-US" dirty="0" smtClean="0"/>
              <a:t>fields </a:t>
            </a:r>
            <a:r>
              <a:rPr lang="en-US" dirty="0"/>
              <a:t>with </a:t>
            </a:r>
            <a:r>
              <a:rPr lang="en-US" dirty="0" err="1"/>
              <a:t>NNPC’s</a:t>
            </a:r>
            <a:r>
              <a:rPr lang="en-US" dirty="0"/>
              <a:t> acquisition at 60%, </a:t>
            </a:r>
            <a:r>
              <a:rPr lang="en-US" dirty="0" err="1"/>
              <a:t>Agip’s</a:t>
            </a:r>
            <a:r>
              <a:rPr lang="en-US" dirty="0"/>
              <a:t> 20%, and</a:t>
            </a:r>
            <a:r>
              <a:rPr lang="en-US" dirty="0" smtClean="0"/>
              <a:t> ConocoPhillips </a:t>
            </a:r>
            <a:r>
              <a:rPr lang="en-US" dirty="0"/>
              <a:t>Petroleum’s at 20%.</a:t>
            </a: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oil important to Nation-States?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Oil extraction could help create a nation-state with two bodies: Political </a:t>
            </a:r>
            <a:r>
              <a:rPr lang="en-US" dirty="0" smtClean="0"/>
              <a:t>body (citizens) </a:t>
            </a:r>
            <a:r>
              <a:rPr lang="en-US" dirty="0"/>
              <a:t>and natural </a:t>
            </a:r>
            <a:r>
              <a:rPr lang="en-US" dirty="0" smtClean="0"/>
              <a:t>body (the subsoil).</a:t>
            </a:r>
          </a:p>
          <a:p>
            <a:r>
              <a:rPr lang="en-US" dirty="0" smtClean="0"/>
              <a:t>project </a:t>
            </a:r>
            <a:r>
              <a:rPr lang="en-US" dirty="0"/>
              <a:t>a nation-state into the international capitalist </a:t>
            </a:r>
            <a:r>
              <a:rPr lang="en-US" dirty="0" smtClean="0"/>
              <a:t>system where </a:t>
            </a:r>
            <a:r>
              <a:rPr lang="en-US" dirty="0"/>
              <a:t>natural resource money confirms for the state and the elite a nation on the path of ‘modernization’.</a:t>
            </a:r>
            <a:endParaRPr lang="en-US" dirty="0" smtClean="0"/>
          </a:p>
          <a:p>
            <a:r>
              <a:rPr lang="en-US" dirty="0" smtClean="0"/>
              <a:t>Transforms the state to </a:t>
            </a:r>
            <a:r>
              <a:rPr lang="en-US" dirty="0"/>
              <a:t>a national landlord</a:t>
            </a:r>
            <a:r>
              <a:rPr lang="en-US" dirty="0" smtClean="0"/>
              <a:t> that rents </a:t>
            </a:r>
            <a:r>
              <a:rPr lang="en-US" dirty="0"/>
              <a:t>out territories to</a:t>
            </a:r>
            <a:r>
              <a:rPr lang="en-US" dirty="0" smtClean="0"/>
              <a:t> corporations. </a:t>
            </a:r>
          </a:p>
          <a:p>
            <a:r>
              <a:rPr lang="en-US" dirty="0" smtClean="0"/>
              <a:t>Centralizes the state and turns the state into an authoritarian enclave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Oil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Oil transformed to be the only official state business and the politics of its management will become the business of politics</a:t>
            </a:r>
          </a:p>
          <a:p>
            <a:r>
              <a:rPr lang="en-US" dirty="0" smtClean="0"/>
              <a:t>Distribution of rents create local market of elite consumers of mostly imported products. This would include importation of instruments of coercion.</a:t>
            </a:r>
          </a:p>
          <a:p>
            <a:pPr lvl="0"/>
            <a:r>
              <a:rPr lang="en-US" dirty="0" smtClean="0"/>
              <a:t>Oil does not only produce wealth for the nation but also has the capacity to produce a particular culture that redefines citizenship (e.g. blackness/</a:t>
            </a:r>
            <a:r>
              <a:rPr lang="en-US" dirty="0" err="1" smtClean="0"/>
              <a:t>Africanness</a:t>
            </a:r>
            <a:r>
              <a:rPr lang="en-US" dirty="0" smtClean="0"/>
              <a:t>, sites for cultural production, FESTAC and Annual Abuja carnival)</a:t>
            </a:r>
          </a:p>
          <a:p>
            <a:r>
              <a:rPr lang="en-US" dirty="0" smtClean="0"/>
              <a:t>Oil policy will be made synonymous with nationalistic economic policy that seeks to defend the nation’s subsoil.  </a:t>
            </a:r>
          </a:p>
          <a:p>
            <a:r>
              <a:rPr lang="en-US" dirty="0" smtClean="0"/>
              <a:t>The functions of the state become administrative and calculating organ that works for transnational capital. </a:t>
            </a:r>
          </a:p>
          <a:p>
            <a:r>
              <a:rPr lang="en-US" dirty="0" smtClean="0"/>
              <a:t>Provision of social services and basic needs of citizens take the back seat. State’s allegiance to transnational capital remains sacrosanct while remaining unresponsive to increase in social inequalities.</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oil represents for Corporations</a:t>
            </a:r>
            <a:endParaRPr lang="en-US" dirty="0"/>
          </a:p>
        </p:txBody>
      </p:sp>
      <p:sp>
        <p:nvSpPr>
          <p:cNvPr id="3" name="Content Placeholder 2"/>
          <p:cNvSpPr>
            <a:spLocks noGrp="1"/>
          </p:cNvSpPr>
          <p:nvPr>
            <p:ph idx="1"/>
          </p:nvPr>
        </p:nvSpPr>
        <p:spPr/>
        <p:txBody>
          <a:bodyPr>
            <a:normAutofit fontScale="55000" lnSpcReduction="20000"/>
          </a:bodyPr>
          <a:lstStyle/>
          <a:p>
            <a:r>
              <a:rPr lang="en-US" dirty="0"/>
              <a:t>Corporations get</a:t>
            </a:r>
            <a:r>
              <a:rPr lang="en-US" dirty="0" smtClean="0"/>
              <a:t> operating licenses </a:t>
            </a:r>
            <a:r>
              <a:rPr lang="en-US" dirty="0"/>
              <a:t>from the state to</a:t>
            </a:r>
            <a:r>
              <a:rPr lang="en-US" dirty="0" smtClean="0"/>
              <a:t> exploit oil resources.</a:t>
            </a:r>
          </a:p>
          <a:p>
            <a:r>
              <a:rPr lang="en-US" dirty="0"/>
              <a:t>C</a:t>
            </a:r>
            <a:r>
              <a:rPr lang="en-US" dirty="0" smtClean="0"/>
              <a:t>orporations </a:t>
            </a:r>
            <a:r>
              <a:rPr lang="en-US" dirty="0"/>
              <a:t>imagine a world driven by capital through a supposed lens of ‘modernization’.</a:t>
            </a:r>
          </a:p>
          <a:p>
            <a:r>
              <a:rPr lang="en-US" dirty="0"/>
              <a:t>A form of modernization that is inscribed in neo-liberal reforms that transfer the wealth of an enclave into another.</a:t>
            </a:r>
            <a:r>
              <a:rPr lang="en-US" dirty="0" smtClean="0"/>
              <a:t> </a:t>
            </a:r>
          </a:p>
          <a:p>
            <a:r>
              <a:rPr lang="en-US" dirty="0" smtClean="0"/>
              <a:t>Corporations</a:t>
            </a:r>
            <a:r>
              <a:rPr lang="en-US" dirty="0"/>
              <a:t>’ activities produce an effect that alienates societies/communities where</a:t>
            </a:r>
            <a:r>
              <a:rPr lang="en-US" dirty="0" smtClean="0"/>
              <a:t> oil resources </a:t>
            </a:r>
            <a:r>
              <a:rPr lang="en-US" dirty="0"/>
              <a:t>are located.</a:t>
            </a:r>
            <a:r>
              <a:rPr lang="en-US" dirty="0" smtClean="0"/>
              <a:t> </a:t>
            </a:r>
          </a:p>
          <a:p>
            <a:r>
              <a:rPr lang="en-US" dirty="0"/>
              <a:t>Corporations tend to </a:t>
            </a:r>
            <a:r>
              <a:rPr lang="en-US" dirty="0" smtClean="0"/>
              <a:t>depoliticize oil extraction</a:t>
            </a:r>
            <a:r>
              <a:rPr lang="en-US" dirty="0"/>
              <a:t>. Thus, divorcing the environment from politics becomes a way of disavowing responsibility from social effects of resource </a:t>
            </a:r>
            <a:r>
              <a:rPr lang="en-US" dirty="0" smtClean="0"/>
              <a:t>extraction. </a:t>
            </a:r>
          </a:p>
          <a:p>
            <a:r>
              <a:rPr lang="en-US" dirty="0" smtClean="0"/>
              <a:t>Corporations seek to reconfigure the ‘material, political and symbolic’ meanings of territory, nationhood and sovereignty. The state becomes a site where  nature is made into a commodity that benefits corporations and the state but pauperizes the people who live where the commodities are located.</a:t>
            </a:r>
          </a:p>
          <a:p>
            <a:r>
              <a:rPr lang="en-US" dirty="0" smtClean="0"/>
              <a:t>Profit </a:t>
            </a:r>
            <a:r>
              <a:rPr lang="en-US" dirty="0"/>
              <a:t>sharing arrangements with the state position corporations as the business wing of the state.</a:t>
            </a:r>
            <a:r>
              <a:rPr lang="en-US"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Oil Means to Environmental Groups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Environmental Groups engage </a:t>
            </a:r>
            <a:r>
              <a:rPr lang="en-US" dirty="0"/>
              <a:t>in spectacular accumulation through:</a:t>
            </a:r>
          </a:p>
          <a:p>
            <a:pPr lvl="0"/>
            <a:r>
              <a:rPr lang="en-US" dirty="0"/>
              <a:t>Images of panoramic landscapes</a:t>
            </a:r>
            <a:r>
              <a:rPr lang="en-US" dirty="0" smtClean="0"/>
              <a:t> where </a:t>
            </a:r>
            <a:r>
              <a:rPr lang="en-US" dirty="0"/>
              <a:t>exotic people and animals are used to communicate urgent problems in desperate need of the timely solutions that these organizations claim to uniquely qualified to offer</a:t>
            </a:r>
          </a:p>
          <a:p>
            <a:pPr lvl="0"/>
            <a:r>
              <a:rPr lang="en-US" dirty="0"/>
              <a:t>Present an audience of supporters with compelling virtual opportunities (problems) to be solved</a:t>
            </a:r>
          </a:p>
          <a:p>
            <a:pPr lvl="0"/>
            <a:r>
              <a:rPr lang="en-US" dirty="0"/>
              <a:t>Resources needed to solve the problem through a process of gift-given as a necessary instrument.</a:t>
            </a:r>
          </a:p>
          <a:p>
            <a:pPr lvl="0"/>
            <a:r>
              <a:rPr lang="en-US" dirty="0"/>
              <a:t>Symbolically connecting the past with the present in ways that create historical continuity. For example, presenting the environment as an Eden in the past that has been transformed to hell in the present by corporations.</a:t>
            </a:r>
          </a:p>
          <a:p>
            <a:pPr lvl="0"/>
            <a:r>
              <a:rPr lang="en-US" dirty="0"/>
              <a:t>Challenging the legitimacy of the nation-state over ownership of natural resources. For example, reiterating processes of communal ownership over state instituted legal regimes.</a:t>
            </a:r>
            <a:endParaRPr lang="en-US" dirty="0" smtClean="0"/>
          </a:p>
          <a:p>
            <a:pPr>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Oil Means to Communities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Denial of Access to communal land</a:t>
            </a:r>
          </a:p>
          <a:p>
            <a:r>
              <a:rPr lang="en-US" dirty="0" smtClean="0"/>
              <a:t>Some citizens of oil producing communities would be transformed into surveillance contractors for foreign oil firms. </a:t>
            </a:r>
          </a:p>
          <a:p>
            <a:pPr lvl="0"/>
            <a:r>
              <a:rPr lang="en-US" dirty="0" smtClean="0"/>
              <a:t>Oil fields, flow stations, and pipelines become sites of conflict between and among communities </a:t>
            </a:r>
          </a:p>
          <a:p>
            <a:pPr lvl="0"/>
            <a:r>
              <a:rPr lang="en-US" dirty="0" smtClean="0"/>
              <a:t>Community members become object for political manipulation, suffering economic deprivation with capacity to produce alternate governance/self-governing individuals and communities. </a:t>
            </a:r>
          </a:p>
          <a:p>
            <a:pPr lvl="0"/>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370</TotalTime>
  <Words>810</Words>
  <Application>Microsoft Office PowerPoint</Application>
  <PresentationFormat>On-screen Show (4:3)</PresentationFormat>
  <Paragraphs>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Politics of Oil Extraction in Nigeria</vt:lpstr>
      <vt:lpstr>Introduction</vt:lpstr>
      <vt:lpstr>Key Actors in the Oil Industry</vt:lpstr>
      <vt:lpstr>Structure of Oil Governance</vt:lpstr>
      <vt:lpstr>Why Is oil important to Nation-States?</vt:lpstr>
      <vt:lpstr>Why Oil (Contd)</vt:lpstr>
      <vt:lpstr>What oil represents for Corporations</vt:lpstr>
      <vt:lpstr>What Oil Means to Environmental Groups</vt:lpstr>
      <vt:lpstr>What Oil Means to Communities</vt:lpstr>
    </vt:vector>
  </TitlesOfParts>
  <Company>University of Michigan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Politics of Oil Extraction in Nigeria</dc:title>
  <dc:creator>oadunbi</dc:creator>
  <cp:lastModifiedBy>cbushman</cp:lastModifiedBy>
  <cp:revision>13</cp:revision>
  <dcterms:created xsi:type="dcterms:W3CDTF">2012-06-11T14:27:48Z</dcterms:created>
  <dcterms:modified xsi:type="dcterms:W3CDTF">2012-06-15T14:20:20Z</dcterms:modified>
</cp:coreProperties>
</file>