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202B-90B4-480E-B099-F04C7484CEE5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8F22-18D9-4002-9C93-7C8F89D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202B-90B4-480E-B099-F04C7484CEE5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8F22-18D9-4002-9C93-7C8F89D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202B-90B4-480E-B099-F04C7484CEE5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8F22-18D9-4002-9C93-7C8F89D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202B-90B4-480E-B099-F04C7484CEE5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8F22-18D9-4002-9C93-7C8F89D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202B-90B4-480E-B099-F04C7484CEE5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8F22-18D9-4002-9C93-7C8F89D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202B-90B4-480E-B099-F04C7484CEE5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8F22-18D9-4002-9C93-7C8F89D380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202B-90B4-480E-B099-F04C7484CEE5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8F22-18D9-4002-9C93-7C8F89D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202B-90B4-480E-B099-F04C7484CEE5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8F22-18D9-4002-9C93-7C8F89D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202B-90B4-480E-B099-F04C7484CEE5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8F22-18D9-4002-9C93-7C8F89D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202B-90B4-480E-B099-F04C7484CEE5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C08F22-18D9-4002-9C93-7C8F89D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202B-90B4-480E-B099-F04C7484CEE5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8F22-18D9-4002-9C93-7C8F89D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B0B202B-90B4-480E-B099-F04C7484CEE5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9C08F22-18D9-4002-9C93-7C8F89D380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NTxPxt7AOtM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www.youtube.com/watch?v=hRgun--0BW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err="1" smtClean="0"/>
              <a:t>Bamanan</a:t>
            </a:r>
            <a:r>
              <a:rPr lang="en-US" b="1" dirty="0" smtClean="0"/>
              <a:t> </a:t>
            </a:r>
            <a:r>
              <a:rPr lang="en-US" b="1" dirty="0"/>
              <a:t>Puppets: Transmitting Cultural Values through Performance in Mali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447800"/>
            <a:ext cx="6477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endParaRPr lang="en-US" altLang="en-US" sz="1400" b="0" cap="none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en-US" sz="14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124200" y="5867400"/>
            <a:ext cx="2514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dirty="0" smtClean="0">
                <a:latin typeface="Times New Roman" pitchFamily="18" charset="0"/>
              </a:rPr>
              <a:t>PRESENTED 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dirty="0" smtClean="0">
                <a:latin typeface="Times New Roman" pitchFamily="18" charset="0"/>
              </a:rPr>
              <a:t> BY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400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dirty="0" smtClean="0">
                <a:latin typeface="Times New Roman" pitchFamily="18" charset="0"/>
              </a:rPr>
              <a:t>AMADOU BEIDY SOW, Ph.D.</a:t>
            </a:r>
          </a:p>
          <a:p>
            <a:pPr algn="ctr"/>
            <a:endParaRPr lang="en-US" sz="1400" dirty="0"/>
          </a:p>
        </p:txBody>
      </p:sp>
      <p:pic>
        <p:nvPicPr>
          <p:cNvPr id="8" name="Picture 7" descr="C:\Users\absow\AppData\Local\Microsoft\Windows\Temporary Internet Files\Content.Word\Bamana equestrian pupp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920" y="1371598"/>
            <a:ext cx="4129159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3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977212"/>
            <a:ext cx="8153400" cy="3712464"/>
          </a:xfrm>
        </p:spPr>
        <p:txBody>
          <a:bodyPr>
            <a:norm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</a:rPr>
              <a:t>In the past even </a:t>
            </a:r>
            <a:r>
              <a:rPr lang="en-US" sz="2000" b="0" dirty="0">
                <a:latin typeface="Calibri" panose="020F0502020204030204" pitchFamily="34" charset="0"/>
              </a:rPr>
              <a:t>though </a:t>
            </a:r>
            <a:r>
              <a:rPr lang="en-US" sz="2000" b="0" dirty="0" smtClean="0">
                <a:latin typeface="Calibri" panose="020F0502020204030204" pitchFamily="34" charset="0"/>
              </a:rPr>
              <a:t>puppets were </a:t>
            </a:r>
            <a:r>
              <a:rPr lang="en-US" sz="2000" b="0" dirty="0">
                <a:latin typeface="Calibri" panose="020F0502020204030204" pitchFamily="34" charset="0"/>
              </a:rPr>
              <a:t>not sacred or </a:t>
            </a:r>
            <a:r>
              <a:rPr lang="en-US" sz="2000" b="0" dirty="0" smtClean="0">
                <a:latin typeface="Calibri" panose="020F0502020204030204" pitchFamily="34" charset="0"/>
              </a:rPr>
              <a:t>secret, </a:t>
            </a:r>
            <a:r>
              <a:rPr lang="en-US" sz="2000" b="0" dirty="0">
                <a:latin typeface="Calibri" panose="020F0502020204030204" pitchFamily="34" charset="0"/>
              </a:rPr>
              <a:t>they were performing for a special </a:t>
            </a:r>
            <a:r>
              <a:rPr lang="en-US" sz="2000" b="0" dirty="0" smtClean="0">
                <a:latin typeface="Calibri" panose="020F0502020204030204" pitchFamily="34" charset="0"/>
              </a:rPr>
              <a:t>reason.</a:t>
            </a:r>
          </a:p>
          <a:p>
            <a:endParaRPr lang="en-US" sz="2000" b="0" dirty="0">
              <a:latin typeface="Calibri" panose="020F0502020204030204" pitchFamily="34" charset="0"/>
            </a:endParaRPr>
          </a:p>
          <a:p>
            <a:r>
              <a:rPr lang="en-US" sz="2000" b="0" dirty="0" smtClean="0">
                <a:latin typeface="Calibri" panose="020F0502020204030204" pitchFamily="34" charset="0"/>
              </a:rPr>
              <a:t>Nowadays puppets </a:t>
            </a:r>
            <a:r>
              <a:rPr lang="en-US" sz="2000" b="0" dirty="0">
                <a:latin typeface="Calibri" panose="020F0502020204030204" pitchFamily="34" charset="0"/>
              </a:rPr>
              <a:t>are </a:t>
            </a:r>
            <a:r>
              <a:rPr lang="en-US" sz="2000" b="0" dirty="0" smtClean="0">
                <a:latin typeface="Calibri" panose="020F0502020204030204" pitchFamily="34" charset="0"/>
              </a:rPr>
              <a:t>just  entertaining the public.  </a:t>
            </a:r>
            <a:endParaRPr lang="en-US" sz="2000" b="0" dirty="0">
              <a:latin typeface="Calibri" panose="020F0502020204030204" pitchFamily="34" charset="0"/>
            </a:endParaRPr>
          </a:p>
          <a:p>
            <a:r>
              <a:rPr lang="en-US" sz="2000" b="0" dirty="0" smtClean="0">
                <a:latin typeface="Calibri" panose="020F0502020204030204" pitchFamily="34" charset="0"/>
              </a:rPr>
              <a:t>They perform at any time .</a:t>
            </a:r>
          </a:p>
          <a:p>
            <a:endParaRPr lang="en-US" sz="2000" b="0" dirty="0">
              <a:latin typeface="Calibri" panose="020F0502020204030204" pitchFamily="34" charset="0"/>
            </a:endParaRPr>
          </a:p>
          <a:p>
            <a:r>
              <a:rPr lang="en-US" sz="2000" b="0" dirty="0">
                <a:hlinkClick r:id="rId2"/>
              </a:rPr>
              <a:t>http://www.youtube.com/watch?v=NTxPxt7AOtM</a:t>
            </a:r>
            <a:endParaRPr lang="en-US" sz="20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Present meaning of Puppets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97946"/>
            <a:ext cx="2819400" cy="296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4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"/>
            <a:ext cx="4571999" cy="529329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29329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4801"/>
            <a:ext cx="32004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05400"/>
            <a:ext cx="5943600" cy="15754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837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458200" cy="2971801"/>
          </a:xfrm>
        </p:spPr>
        <p:txBody>
          <a:bodyPr>
            <a:norm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</a:rPr>
              <a:t>The literature is based on the Research of:</a:t>
            </a:r>
          </a:p>
          <a:p>
            <a:endParaRPr lang="en-US" sz="2000" b="0" dirty="0" smtClean="0">
              <a:latin typeface="Calibri" panose="020F0502020204030204" pitchFamily="34" charset="0"/>
            </a:endParaRPr>
          </a:p>
          <a:p>
            <a:r>
              <a:rPr lang="en-US" sz="2000" b="0" dirty="0" smtClean="0">
                <a:latin typeface="Calibri" panose="020F0502020204030204" pitchFamily="34" charset="0"/>
              </a:rPr>
              <a:t>Mary Jo Arnold:</a:t>
            </a:r>
            <a:r>
              <a:rPr lang="en-US" sz="2000" b="0" i="1" dirty="0" smtClean="0">
                <a:latin typeface="Calibri" panose="020F0502020204030204" pitchFamily="34" charset="0"/>
              </a:rPr>
              <a:t> Playing With Time: Art and Performance in Central Mali.</a:t>
            </a:r>
          </a:p>
          <a:p>
            <a:endParaRPr lang="en-US" sz="2000" b="0" i="1" dirty="0" smtClean="0">
              <a:latin typeface="Calibri" panose="020F0502020204030204" pitchFamily="34" charset="0"/>
            </a:endParaRPr>
          </a:p>
          <a:p>
            <a:r>
              <a:rPr lang="en-US" sz="2000" b="0" i="1" dirty="0" smtClean="0">
                <a:latin typeface="Calibri" panose="020F0502020204030204" pitchFamily="34" charset="0"/>
              </a:rPr>
              <a:t> Pierre-Alain </a:t>
            </a:r>
            <a:r>
              <a:rPr lang="en-US" sz="2000" b="0" i="1" dirty="0" err="1" smtClean="0">
                <a:latin typeface="Calibri" panose="020F0502020204030204" pitchFamily="34" charset="0"/>
              </a:rPr>
              <a:t>Uniack</a:t>
            </a:r>
            <a:r>
              <a:rPr lang="en-US" sz="2000" b="0" i="1" dirty="0" smtClean="0">
                <a:latin typeface="Calibri" panose="020F0502020204030204" pitchFamily="34" charset="0"/>
              </a:rPr>
              <a:t> &amp; Benoit </a:t>
            </a:r>
            <a:r>
              <a:rPr lang="en-US" sz="2000" b="0" i="1" dirty="0" err="1" smtClean="0">
                <a:latin typeface="Calibri" panose="020F0502020204030204" pitchFamily="34" charset="0"/>
              </a:rPr>
              <a:t>Guit</a:t>
            </a:r>
            <a:r>
              <a:rPr lang="en-US" sz="2000" b="0" i="1" dirty="0" smtClean="0">
                <a:latin typeface="Calibri" panose="020F0502020204030204" pitchFamily="34" charset="0"/>
              </a:rPr>
              <a:t>: </a:t>
            </a:r>
            <a:r>
              <a:rPr lang="fr-FR" sz="2000" b="0" i="1" dirty="0" smtClean="0">
                <a:effectLst/>
                <a:latin typeface="Calibri" panose="020F0502020204030204" pitchFamily="34" charset="0"/>
              </a:rPr>
              <a:t>Cheval du fleuve Niger: marionnettes Bozo et Bambara du Mali</a:t>
            </a:r>
          </a:p>
          <a:p>
            <a:endParaRPr lang="en-US" sz="20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4114800" cy="701040"/>
          </a:xfrm>
        </p:spPr>
        <p:txBody>
          <a:bodyPr/>
          <a:lstStyle/>
          <a:p>
            <a:pPr algn="ctr"/>
            <a:r>
              <a:rPr lang="en-US" sz="2400" b="1" dirty="0" smtClean="0"/>
              <a:t>Literature</a:t>
            </a:r>
            <a:endParaRPr lang="en-US" sz="2400" b="1" dirty="0"/>
          </a:p>
        </p:txBody>
      </p:sp>
      <p:pic>
        <p:nvPicPr>
          <p:cNvPr id="10" name="Content Placeholder 5" descr="C:\Users\absow\AppData\Local\Microsoft\Windows\Temporary Internet Files\Content.Word\Bamana-yan_ka_di-77-8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79055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5344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 smtClean="0">
                <a:latin typeface="Calibri" panose="020F0502020204030204" pitchFamily="34" charset="0"/>
              </a:rPr>
              <a:t>Puppets or </a:t>
            </a:r>
            <a:r>
              <a:rPr lang="en-US" sz="2000" b="0" i="1" dirty="0" err="1" smtClean="0">
                <a:latin typeface="Calibri" panose="020F0502020204030204" pitchFamily="34" charset="0"/>
              </a:rPr>
              <a:t>Sogow</a:t>
            </a:r>
            <a:r>
              <a:rPr lang="en-US" sz="2000" b="0" dirty="0" smtClean="0">
                <a:latin typeface="Calibri" panose="020F0502020204030204" pitchFamily="34" charset="0"/>
              </a:rPr>
              <a:t> in </a:t>
            </a:r>
            <a:r>
              <a:rPr lang="en-US" sz="2000" b="0" dirty="0" err="1" smtClean="0">
                <a:latin typeface="Calibri" panose="020F0502020204030204" pitchFamily="34" charset="0"/>
              </a:rPr>
              <a:t>Bamanankan</a:t>
            </a:r>
            <a:r>
              <a:rPr lang="en-US" sz="2000" b="0" dirty="0" smtClean="0">
                <a:latin typeface="Calibri" panose="020F0502020204030204" pitchFamily="34" charset="0"/>
              </a:rPr>
              <a:t> are:</a:t>
            </a:r>
          </a:p>
          <a:p>
            <a:pPr marL="0" indent="0">
              <a:buNone/>
            </a:pPr>
            <a:endParaRPr lang="en-US" sz="2000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</a:rPr>
              <a:t>Wooden statutes wrapped in shining cloths or metal objects.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</a:rPr>
              <a:t>The representation of Human beings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</a:rPr>
              <a:t>The representation of animals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</a:rPr>
              <a:t>The representation of objects </a:t>
            </a:r>
            <a:endParaRPr lang="en-US" sz="2000" b="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/>
              <a:t>Definitions</a:t>
            </a:r>
            <a:endParaRPr lang="en-US" sz="2400" b="1" dirty="0"/>
          </a:p>
        </p:txBody>
      </p:sp>
      <p:pic>
        <p:nvPicPr>
          <p:cNvPr id="6" name="Content Placeholder 5" descr="C:\Users\absow\AppData\Local\Microsoft\Windows\Temporary Internet Files\Content.Word\Bamana-yan_ka_di-77-8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80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866" y="1066799"/>
            <a:ext cx="8144933" cy="4343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 smtClean="0">
                <a:latin typeface="Calibri" panose="020F0502020204030204" pitchFamily="34" charset="0"/>
              </a:rPr>
              <a:t>Origin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</a:rPr>
              <a:t>What </a:t>
            </a:r>
            <a:r>
              <a:rPr lang="en-US" sz="2000" b="0" dirty="0">
                <a:latin typeface="Calibri" panose="020F0502020204030204" pitchFamily="34" charset="0"/>
              </a:rPr>
              <a:t>people from </a:t>
            </a:r>
            <a:r>
              <a:rPr lang="en-US" sz="2000" b="0" dirty="0" err="1">
                <a:latin typeface="Calibri" panose="020F0502020204030204" pitchFamily="34" charset="0"/>
              </a:rPr>
              <a:t>Segu</a:t>
            </a:r>
            <a:r>
              <a:rPr lang="en-US" sz="2000" b="0" dirty="0">
                <a:latin typeface="Calibri" panose="020F0502020204030204" pitchFamily="34" charset="0"/>
              </a:rPr>
              <a:t> </a:t>
            </a:r>
            <a:r>
              <a:rPr lang="en-US" sz="2000" b="0" i="1" dirty="0" err="1" smtClean="0">
                <a:latin typeface="Calibri" panose="020F0502020204030204" pitchFamily="34" charset="0"/>
              </a:rPr>
              <a:t>Segukaw</a:t>
            </a:r>
            <a:r>
              <a:rPr lang="en-US" sz="2000" b="0" i="1" dirty="0" smtClean="0">
                <a:latin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</a:rPr>
              <a:t>say about the origin of puppets is that they cannot recall it, and that the puppets have been existing in </a:t>
            </a:r>
            <a:r>
              <a:rPr lang="en-US" sz="2000" b="0" dirty="0" err="1">
                <a:latin typeface="Calibri" panose="020F0502020204030204" pitchFamily="34" charset="0"/>
              </a:rPr>
              <a:t>Segu</a:t>
            </a:r>
            <a:r>
              <a:rPr lang="en-US" sz="2000" b="0" dirty="0">
                <a:latin typeface="Calibri" panose="020F0502020204030204" pitchFamily="34" charset="0"/>
              </a:rPr>
              <a:t> region for a long time. </a:t>
            </a:r>
            <a:endParaRPr lang="en-US" sz="2000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</a:rPr>
              <a:t>The </a:t>
            </a:r>
            <a:r>
              <a:rPr lang="en-US" sz="2000" b="0" dirty="0">
                <a:latin typeface="Calibri" panose="020F0502020204030204" pitchFamily="34" charset="0"/>
              </a:rPr>
              <a:t>Arab explorer Ibn Battuta testified (1353) that he saw puppets in the court of King </a:t>
            </a:r>
            <a:r>
              <a:rPr lang="en-US" sz="2000" b="0" dirty="0" err="1">
                <a:latin typeface="Calibri" panose="020F0502020204030204" pitchFamily="34" charset="0"/>
              </a:rPr>
              <a:t>Souleyman</a:t>
            </a:r>
            <a:r>
              <a:rPr lang="en-US" sz="2000" b="0" dirty="0">
                <a:latin typeface="Calibri" panose="020F0502020204030204" pitchFamily="34" charset="0"/>
              </a:rPr>
              <a:t> (Masa </a:t>
            </a:r>
            <a:r>
              <a:rPr lang="en-US" sz="2000" b="0" dirty="0" err="1">
                <a:latin typeface="Calibri" panose="020F0502020204030204" pitchFamily="34" charset="0"/>
              </a:rPr>
              <a:t>Souleyman</a:t>
            </a:r>
            <a:r>
              <a:rPr lang="en-US" sz="2000" b="0" dirty="0">
                <a:latin typeface="Calibri" panose="020F0502020204030204" pitchFamily="34" charset="0"/>
              </a:rPr>
              <a:t>) in the Empire of Mali.</a:t>
            </a:r>
          </a:p>
          <a:p>
            <a:pPr marL="0" indent="0">
              <a:buNone/>
            </a:pPr>
            <a:r>
              <a:rPr lang="en-US" sz="2000" b="0" dirty="0" smtClean="0">
                <a:latin typeface="Calibri" panose="020F0502020204030204" pitchFamily="34" charset="0"/>
              </a:rPr>
              <a:t> </a:t>
            </a:r>
            <a:r>
              <a:rPr lang="en-US" sz="2000" u="sng" dirty="0" smtClean="0">
                <a:latin typeface="Calibri" panose="020F0502020204030204" pitchFamily="34" charset="0"/>
              </a:rPr>
              <a:t>People</a:t>
            </a:r>
          </a:p>
          <a:p>
            <a:r>
              <a:rPr lang="en-US" sz="2000" b="0" dirty="0" smtClean="0">
                <a:latin typeface="Calibri" panose="020F0502020204030204" pitchFamily="34" charset="0"/>
              </a:rPr>
              <a:t>         </a:t>
            </a:r>
            <a:r>
              <a:rPr lang="en-US" sz="2000" b="0" dirty="0" err="1" smtClean="0">
                <a:latin typeface="Calibri" panose="020F0502020204030204" pitchFamily="34" charset="0"/>
              </a:rPr>
              <a:t>Bamanan</a:t>
            </a:r>
            <a:endParaRPr lang="en-US" sz="2000" b="0" dirty="0" smtClean="0">
              <a:latin typeface="Calibri" panose="020F0502020204030204" pitchFamily="34" charset="0"/>
            </a:endParaRPr>
          </a:p>
          <a:p>
            <a:r>
              <a:rPr lang="en-US" sz="2000" b="0" dirty="0" smtClean="0">
                <a:latin typeface="Calibri" panose="020F0502020204030204" pitchFamily="34" charset="0"/>
              </a:rPr>
              <a:t>         </a:t>
            </a:r>
            <a:r>
              <a:rPr lang="en-US" sz="2000" b="0" dirty="0" err="1" smtClean="0">
                <a:latin typeface="Calibri" panose="020F0502020204030204" pitchFamily="34" charset="0"/>
              </a:rPr>
              <a:t>Maraka</a:t>
            </a:r>
            <a:r>
              <a:rPr lang="en-US" sz="2000" b="0" dirty="0" smtClean="0">
                <a:latin typeface="Calibri" panose="020F0502020204030204" pitchFamily="34" charset="0"/>
              </a:rPr>
              <a:t>   </a:t>
            </a:r>
          </a:p>
          <a:p>
            <a:r>
              <a:rPr lang="en-US" sz="2000" b="0" dirty="0" smtClean="0">
                <a:latin typeface="Calibri" panose="020F0502020204030204" pitchFamily="34" charset="0"/>
              </a:rPr>
              <a:t>         Bozo</a:t>
            </a:r>
          </a:p>
          <a:p>
            <a:r>
              <a:rPr lang="en-US" sz="2000" b="0" dirty="0" smtClean="0">
                <a:latin typeface="Calibri" panose="020F0502020204030204" pitchFamily="34" charset="0"/>
              </a:rPr>
              <a:t>         </a:t>
            </a:r>
            <a:r>
              <a:rPr lang="en-US" sz="2000" b="0" dirty="0" err="1" smtClean="0">
                <a:latin typeface="Calibri" panose="020F0502020204030204" pitchFamily="34" charset="0"/>
              </a:rPr>
              <a:t>Somono</a:t>
            </a:r>
            <a:endParaRPr lang="en-US" sz="2000" b="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/>
              <a:t>Origins and people</a:t>
            </a:r>
            <a:endParaRPr lang="en-US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74" y="3709932"/>
            <a:ext cx="2862775" cy="301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0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97280"/>
            <a:ext cx="7848600" cy="3712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 smtClean="0">
                <a:latin typeface="Calibri" panose="020F0502020204030204" pitchFamily="34" charset="0"/>
              </a:rPr>
              <a:t>Monica Blackmun </a:t>
            </a:r>
            <a:r>
              <a:rPr lang="en-US" sz="2000" b="0" dirty="0" err="1" smtClean="0">
                <a:latin typeface="Calibri" panose="020F0502020204030204" pitchFamily="34" charset="0"/>
              </a:rPr>
              <a:t>Visona</a:t>
            </a:r>
            <a:r>
              <a:rPr lang="en-US" sz="2000" b="0" dirty="0" smtClean="0">
                <a:latin typeface="Calibri" panose="020F0502020204030204" pitchFamily="34" charset="0"/>
              </a:rPr>
              <a:t>, Robin </a:t>
            </a:r>
            <a:r>
              <a:rPr lang="en-US" sz="2000" b="0" dirty="0" err="1" smtClean="0">
                <a:latin typeface="Calibri" panose="020F0502020204030204" pitchFamily="34" charset="0"/>
              </a:rPr>
              <a:t>Poynor</a:t>
            </a:r>
            <a:r>
              <a:rPr lang="en-US" sz="2000" b="0" dirty="0" smtClean="0">
                <a:latin typeface="Calibri" panose="020F0502020204030204" pitchFamily="34" charset="0"/>
              </a:rPr>
              <a:t>, Herbert M. Cole, and Michael D. Harris described  puppets as “The human marionette head, known as the </a:t>
            </a:r>
            <a:r>
              <a:rPr lang="en-US" sz="2000" b="0" dirty="0" err="1" smtClean="0">
                <a:latin typeface="Calibri" panose="020F0502020204030204" pitchFamily="34" charset="0"/>
              </a:rPr>
              <a:t>merenkun</a:t>
            </a:r>
            <a:r>
              <a:rPr lang="en-US" sz="2000" b="0" dirty="0" smtClean="0">
                <a:latin typeface="Calibri" panose="020F0502020204030204" pitchFamily="34" charset="0"/>
              </a:rPr>
              <a:t>, was used in public presentations of satire mimicking a cast of stock characters, such as </a:t>
            </a:r>
            <a:r>
              <a:rPr lang="en-US" sz="2000" b="0" dirty="0" err="1" smtClean="0">
                <a:latin typeface="Calibri" panose="020F0502020204030204" pitchFamily="34" charset="0"/>
              </a:rPr>
              <a:t>marabouts</a:t>
            </a:r>
            <a:r>
              <a:rPr lang="en-US" sz="2000" b="0" dirty="0" smtClean="0">
                <a:latin typeface="Calibri" panose="020F0502020204030204" pitchFamily="34" charset="0"/>
              </a:rPr>
              <a:t>, misers, and foreign ethnic groups.”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</a:rPr>
              <a:t>They entertain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</a:rPr>
              <a:t>One time opportunity</a:t>
            </a:r>
            <a:endParaRPr lang="en-US" sz="2000" b="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</a:rPr>
              <a:t>They </a:t>
            </a:r>
            <a:r>
              <a:rPr lang="en-US" sz="2000" b="0" dirty="0">
                <a:latin typeface="Calibri" panose="020F0502020204030204" pitchFamily="34" charset="0"/>
              </a:rPr>
              <a:t>help to </a:t>
            </a:r>
            <a:r>
              <a:rPr lang="en-US" sz="2000" b="0" dirty="0" smtClean="0">
                <a:latin typeface="Calibri" panose="020F0502020204030204" pitchFamily="34" charset="0"/>
              </a:rPr>
              <a:t>solve domestic, private</a:t>
            </a:r>
            <a:r>
              <a:rPr lang="en-US" sz="2000" b="0" dirty="0">
                <a:latin typeface="Calibri" panose="020F0502020204030204" pitchFamily="34" charset="0"/>
              </a:rPr>
              <a:t>, </a:t>
            </a:r>
            <a:r>
              <a:rPr lang="en-US" sz="2000" b="0" dirty="0" smtClean="0">
                <a:latin typeface="Calibri" panose="020F0502020204030204" pitchFamily="34" charset="0"/>
              </a:rPr>
              <a:t>and political issues in the </a:t>
            </a:r>
            <a:r>
              <a:rPr lang="en-US" sz="2000" b="0" dirty="0" err="1" smtClean="0">
                <a:latin typeface="Calibri" panose="020F0502020204030204" pitchFamily="34" charset="0"/>
              </a:rPr>
              <a:t>Bamanan</a:t>
            </a:r>
            <a:r>
              <a:rPr lang="en-US" sz="2000" b="0" dirty="0" smtClean="0">
                <a:latin typeface="Calibri" panose="020F0502020204030204" pitchFamily="34" charset="0"/>
              </a:rPr>
              <a:t> society</a:t>
            </a:r>
            <a:endParaRPr lang="en-US" sz="2000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/>
              <a:t>The objectives</a:t>
            </a:r>
            <a:endParaRPr 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88356"/>
            <a:ext cx="2782711" cy="292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5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863840" cy="3712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0" dirty="0" smtClean="0"/>
              <a:t>The difference of puppets is based on the profession of a particular ethnic group in Mali. </a:t>
            </a:r>
          </a:p>
          <a:p>
            <a:r>
              <a:rPr lang="en-US" sz="2000" b="0" dirty="0" err="1" smtClean="0"/>
              <a:t>Bamanan</a:t>
            </a:r>
            <a:r>
              <a:rPr lang="en-US" sz="2000" b="0" dirty="0" smtClean="0"/>
              <a:t> people (farmers, hunters, and blacksmiths)</a:t>
            </a:r>
          </a:p>
          <a:p>
            <a:pPr marL="0" indent="0">
              <a:buNone/>
            </a:pPr>
            <a:r>
              <a:rPr lang="en-US" sz="2000" b="0" dirty="0" smtClean="0"/>
              <a:t>       -Their puppets are cows, donkeys,   </a:t>
            </a:r>
          </a:p>
          <a:p>
            <a:pPr marL="0" indent="0">
              <a:buNone/>
            </a:pPr>
            <a:r>
              <a:rPr lang="en-US" sz="2000" b="0" dirty="0"/>
              <a:t> </a:t>
            </a:r>
            <a:r>
              <a:rPr lang="en-US" sz="2000" b="0" dirty="0" smtClean="0"/>
              <a:t>       antelopes</a:t>
            </a:r>
          </a:p>
          <a:p>
            <a:r>
              <a:rPr lang="en-US" sz="2000" b="0" dirty="0" smtClean="0"/>
              <a:t>Bozo/</a:t>
            </a:r>
            <a:r>
              <a:rPr lang="en-US" sz="2000" b="0" dirty="0" err="1" smtClean="0"/>
              <a:t>Somono</a:t>
            </a:r>
            <a:r>
              <a:rPr lang="en-US" sz="2000" b="0" dirty="0" smtClean="0"/>
              <a:t> people (fishermen)</a:t>
            </a:r>
          </a:p>
          <a:p>
            <a:pPr marL="0" indent="0">
              <a:buNone/>
            </a:pPr>
            <a:r>
              <a:rPr lang="en-US" sz="2000" b="0" dirty="0" smtClean="0"/>
              <a:t>       -Aquatic animals (fish, hippo, crocodile </a:t>
            </a:r>
          </a:p>
          <a:p>
            <a:pPr marL="0" indent="0">
              <a:buNone/>
            </a:pPr>
            <a:r>
              <a:rPr lang="en-US" sz="2000" b="0" dirty="0"/>
              <a:t> </a:t>
            </a:r>
            <a:r>
              <a:rPr lang="en-US" sz="2000" b="0" dirty="0" smtClean="0"/>
              <a:t>       etc.)</a:t>
            </a:r>
          </a:p>
          <a:p>
            <a:r>
              <a:rPr lang="en-US" sz="2000" b="0" dirty="0" err="1" smtClean="0"/>
              <a:t>Maraka</a:t>
            </a:r>
            <a:r>
              <a:rPr lang="en-US" sz="2000" b="0" dirty="0" smtClean="0"/>
              <a:t>/</a:t>
            </a:r>
            <a:r>
              <a:rPr lang="en-US" sz="2000" b="0" dirty="0" err="1" smtClean="0"/>
              <a:t>Sarakole</a:t>
            </a:r>
            <a:r>
              <a:rPr lang="en-US" sz="2000" b="0" dirty="0" smtClean="0"/>
              <a:t> people (traders, farmers)</a:t>
            </a:r>
          </a:p>
          <a:p>
            <a:r>
              <a:rPr lang="en-US" sz="2000" b="0" dirty="0" smtClean="0"/>
              <a:t>        -Donkey and horse</a:t>
            </a:r>
          </a:p>
          <a:p>
            <a:endParaRPr lang="en-US" sz="1500" b="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/>
              <a:t>The difference of puppets</a:t>
            </a:r>
            <a:endParaRPr 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74146"/>
            <a:ext cx="2743200" cy="288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0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382000" cy="3712464"/>
          </a:xfrm>
        </p:spPr>
        <p:txBody>
          <a:bodyPr>
            <a:norm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</a:rPr>
              <a:t>    The choice of puppets during a celebrating always depend on the topic at stake. (to talk about domestic quarrel they pick a man and woman).</a:t>
            </a:r>
          </a:p>
          <a:p>
            <a:r>
              <a:rPr lang="en-US" sz="2000" b="0" dirty="0">
                <a:hlinkClick r:id="rId2"/>
              </a:rPr>
              <a:t>http://www.youtube.com/watch?v=hRgun--0BW8</a:t>
            </a:r>
            <a:endParaRPr lang="en-US" sz="20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/>
              <a:t>Choice of puppets</a:t>
            </a:r>
            <a:endParaRPr lang="en-US" sz="24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6" y="2438400"/>
            <a:ext cx="5652911" cy="223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339"/>
            <a:ext cx="2757311" cy="290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990840" cy="3712464"/>
          </a:xfrm>
        </p:spPr>
        <p:txBody>
          <a:bodyPr>
            <a:norm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 smtClean="0">
              <a:latin typeface="+mj-lt"/>
              <a:ea typeface="Calibri"/>
              <a:cs typeface="Arial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0" dirty="0" smtClean="0">
                <a:latin typeface="Calibri" panose="020F0502020204030204" pitchFamily="34" charset="0"/>
                <a:ea typeface="Calibri"/>
                <a:cs typeface="Arial"/>
              </a:rPr>
              <a:t>Puppets</a:t>
            </a:r>
            <a:r>
              <a:rPr lang="en-US" sz="2000" b="0" dirty="0" smtClean="0">
                <a:effectLst/>
                <a:latin typeface="Calibri" panose="020F0502020204030204" pitchFamily="34" charset="0"/>
                <a:ea typeface="Calibri"/>
                <a:cs typeface="Arial"/>
              </a:rPr>
              <a:t> belong to a particular community or an individual group of young men’s called </a:t>
            </a:r>
            <a:r>
              <a:rPr lang="en-US" sz="2000" b="0" i="1" dirty="0" err="1" smtClean="0">
                <a:effectLst/>
                <a:latin typeface="Calibri" panose="020F0502020204030204" pitchFamily="34" charset="0"/>
                <a:ea typeface="Calibri"/>
                <a:cs typeface="Arial"/>
              </a:rPr>
              <a:t>tᴐn</a:t>
            </a:r>
            <a:r>
              <a:rPr lang="en-US" sz="2000" b="0" dirty="0" smtClean="0">
                <a:effectLst/>
                <a:latin typeface="Calibri" panose="020F0502020204030204" pitchFamily="34" charset="0"/>
                <a:ea typeface="Calibri"/>
                <a:cs typeface="Arial"/>
              </a:rPr>
              <a:t>.</a:t>
            </a:r>
          </a:p>
          <a:p>
            <a:pPr lvl="0"/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Puppets do not belong to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secret 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society therefore open to public curiosity.</a:t>
            </a:r>
          </a:p>
          <a:p>
            <a:r>
              <a:rPr lang="en-US" sz="2000" b="0" dirty="0" smtClean="0">
                <a:latin typeface="Calibri" panose="020F0502020204030204" pitchFamily="34" charset="0"/>
              </a:rPr>
              <a:t>Puppets are used by a men’s </a:t>
            </a:r>
            <a:r>
              <a:rPr lang="en-US" sz="2000" b="0" i="1" dirty="0" err="1" smtClean="0">
                <a:latin typeface="Calibri" panose="020F0502020204030204" pitchFamily="34" charset="0"/>
              </a:rPr>
              <a:t>tᴐn</a:t>
            </a:r>
            <a:r>
              <a:rPr lang="en-US" sz="2000" b="0" dirty="0" smtClean="0">
                <a:latin typeface="Calibri" panose="020F0502020204030204" pitchFamily="34" charset="0"/>
              </a:rPr>
              <a:t> in harmony with a women’s </a:t>
            </a:r>
            <a:r>
              <a:rPr lang="en-US" sz="2000" b="0" i="1" dirty="0" err="1" smtClean="0">
                <a:latin typeface="Calibri" panose="020F0502020204030204" pitchFamily="34" charset="0"/>
              </a:rPr>
              <a:t>tᴐn</a:t>
            </a:r>
            <a:r>
              <a:rPr lang="en-US" sz="2000" b="0" dirty="0" smtClean="0">
                <a:latin typeface="Calibri" panose="020F0502020204030204" pitchFamily="34" charset="0"/>
              </a:rPr>
              <a:t>.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Belonging and use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92063"/>
            <a:ext cx="2794000" cy="294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9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863840" cy="3712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0" dirty="0" smtClean="0">
                <a:latin typeface="Calibri" panose="020F0502020204030204" pitchFamily="34" charset="0"/>
              </a:rPr>
              <a:t>When does the dance occur depends on a few factors: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Calibri" panose="020F0502020204030204" pitchFamily="34" charset="0"/>
              </a:rPr>
              <a:t>After </a:t>
            </a:r>
            <a:r>
              <a:rPr lang="en-US" sz="2000" b="0" dirty="0">
                <a:latin typeface="Calibri" panose="020F0502020204030204" pitchFamily="34" charset="0"/>
              </a:rPr>
              <a:t>harvest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Calibri" panose="020F0502020204030204" pitchFamily="34" charset="0"/>
              </a:rPr>
              <a:t>After </a:t>
            </a:r>
            <a:r>
              <a:rPr lang="en-US" sz="2000" b="0" dirty="0">
                <a:latin typeface="Calibri" panose="020F0502020204030204" pitchFamily="34" charset="0"/>
              </a:rPr>
              <a:t>the fishing </a:t>
            </a:r>
            <a:r>
              <a:rPr lang="en-US" sz="2000" b="0" dirty="0" smtClean="0">
                <a:latin typeface="Calibri" panose="020F0502020204030204" pitchFamily="34" charset="0"/>
              </a:rPr>
              <a:t>season</a:t>
            </a:r>
          </a:p>
          <a:p>
            <a:pPr marL="0" indent="0"/>
            <a:r>
              <a:rPr lang="en-US" sz="2000" b="0" dirty="0" smtClean="0">
                <a:latin typeface="Calibri" panose="020F0502020204030204" pitchFamily="34" charset="0"/>
              </a:rPr>
              <a:t>It generally depends on the importance of the issue.</a:t>
            </a:r>
            <a:endParaRPr lang="en-US" sz="2000" b="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When does the dance occur?</a:t>
            </a:r>
            <a:endParaRPr lang="en-US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56421"/>
            <a:ext cx="2819400" cy="296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4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385</TotalTime>
  <Words>477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Bamanan Puppets: Transmitting Cultural Values through Performance in Mali</vt:lpstr>
      <vt:lpstr>Literature</vt:lpstr>
      <vt:lpstr>Definitions</vt:lpstr>
      <vt:lpstr>Origins and people</vt:lpstr>
      <vt:lpstr>The objectives</vt:lpstr>
      <vt:lpstr>The difference of puppets</vt:lpstr>
      <vt:lpstr>Choice of puppets</vt:lpstr>
      <vt:lpstr>Belonging and use</vt:lpstr>
      <vt:lpstr>When does the dance occur?</vt:lpstr>
      <vt:lpstr>Present meaning of Puppets</vt:lpstr>
      <vt:lpstr>PowerPoint Presentation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Bamanan Puppets: Transmitting Cultural Values through Performance in Mali</dc:title>
  <dc:creator>Sow, Amadou Beidy</dc:creator>
  <cp:lastModifiedBy>Drake, Whitney Danielle</cp:lastModifiedBy>
  <cp:revision>34</cp:revision>
  <dcterms:created xsi:type="dcterms:W3CDTF">2014-06-09T17:39:47Z</dcterms:created>
  <dcterms:modified xsi:type="dcterms:W3CDTF">2014-08-07T17:46:50Z</dcterms:modified>
</cp:coreProperties>
</file>