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4" r:id="rId3"/>
    <p:sldId id="263" r:id="rId4"/>
    <p:sldId id="270" r:id="rId5"/>
    <p:sldId id="285" r:id="rId6"/>
    <p:sldId id="286" r:id="rId7"/>
    <p:sldId id="264" r:id="rId8"/>
    <p:sldId id="266" r:id="rId9"/>
    <p:sldId id="276" r:id="rId10"/>
    <p:sldId id="257" r:id="rId11"/>
    <p:sldId id="265" r:id="rId12"/>
    <p:sldId id="267" r:id="rId13"/>
    <p:sldId id="268" r:id="rId14"/>
    <p:sldId id="271" r:id="rId15"/>
    <p:sldId id="273" r:id="rId16"/>
    <p:sldId id="274" r:id="rId17"/>
    <p:sldId id="275" r:id="rId18"/>
    <p:sldId id="258" r:id="rId19"/>
    <p:sldId id="272" r:id="rId20"/>
    <p:sldId id="260" r:id="rId21"/>
    <p:sldId id="277" r:id="rId22"/>
    <p:sldId id="278" r:id="rId23"/>
    <p:sldId id="279" r:id="rId24"/>
    <p:sldId id="291" r:id="rId25"/>
    <p:sldId id="292" r:id="rId26"/>
    <p:sldId id="262" r:id="rId27"/>
    <p:sldId id="289" r:id="rId28"/>
    <p:sldId id="283"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83659" autoAdjust="0"/>
  </p:normalViewPr>
  <p:slideViewPr>
    <p:cSldViewPr>
      <p:cViewPr>
        <p:scale>
          <a:sx n="70" d="100"/>
          <a:sy n="70" d="100"/>
        </p:scale>
        <p:origin x="-330" y="26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FCE4C9-495C-46C6-A211-CC2E8EBCEB7C}" type="datetimeFigureOut">
              <a:rPr lang="en-US" smtClean="0"/>
              <a:pPr/>
              <a:t>6/4/2012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F6F22E-D97A-4A46-823C-10AE5DBE80F8}" type="slidenum">
              <a:rPr lang="en-US" smtClean="0"/>
              <a:pPr/>
              <a:t>‹#›</a:t>
            </a:fld>
            <a:endParaRPr lang="en-US"/>
          </a:p>
        </p:txBody>
      </p:sp>
    </p:spTree>
    <p:extLst>
      <p:ext uri="{BB962C8B-B14F-4D97-AF65-F5344CB8AC3E}">
        <p14:creationId xmlns:p14="http://schemas.microsoft.com/office/powerpoint/2010/main" xmlns="" val="298476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hitchcock.itc.virginia.edu/Slavery/return.php?categorynum=2&amp;categoryName=Pre-Colonial%20Africa:%20Society,%20Polity,%20Cultur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hitchcock.itc.virginia.edu/Slavery/details.php?categorynum=3&amp;categoryName=Capture%20of%20Slaves%20and&am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olonialwarfare18901975.devhub.com/blog/570966-tirailleurs-senegalai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wfp.org/countries/Mauritania/Media/Mauritania-Suffers-from-Drough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youtube.com/watch?v=7Uzv5hURAXQ"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eb.archive.org/web/20060811200908/http:/www.iabolish.org/activist_ctr/abolitionists/abdel-nasser-ould-yessa.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ntislavery.org/english/press_and_news/news_and_press_releases_2009/120111_three_antislavery_activists_jailed_in_mauritania.aspx"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www.magharebia.com/cocoon/awi/xhtml1/en_GB/features/awi/reportage/2011/04/15/reportage-01" TargetMode="External"/><Relationship Id="rId4" Type="http://schemas.openxmlformats.org/officeDocument/2006/relationships/hyperlink" Target="http://www.magharebia.com/cocoon/awi/xhtml1/en_GB/features/awi/features/2011/01/18/feature-03"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thecnnfreedomproject.blogs.cnn.com/"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cnn.com/interactive/2012/03/world/mauritania.slaverys.last.stronghold/index.html"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bc.ca/news/background/slavery/mauritania.html" TargetMode="External"/><Relationship Id="rId7" Type="http://schemas.openxmlformats.org/officeDocument/2006/relationships/hyperlink" Target="http://www.youtube.com/watch?v=DLJqG_X6UG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bbc.co.uk/worldservice/documentaries/2009/05/090515_slaverydoc.shtml" TargetMode="External"/><Relationship Id="rId5" Type="http://schemas.openxmlformats.org/officeDocument/2006/relationships/hyperlink" Target="http://www.npr.org/programs/specials/racism/010828.mauritania.html" TargetMode="External"/><Relationship Id="rId4" Type="http://schemas.openxmlformats.org/officeDocument/2006/relationships/hyperlink" Target="http://www.telegraph.co.uk/news/worldnews/africaandindianocean/ghana/5805113/Half-a-million-African-slaves-are-at-the-heart-of-Mauritanias-presidential-election.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hitchcock.itc.virginia.edu/Slavery/details.php?categorynum=6&amp;categoryName=Slave%20Sales%20and%20Auctions:%20African%20Coast%20and%20the%20Americas&amp;theRecord=44&amp;recordCount=7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6F22E-D97A-4A46-823C-10AE5DBE80F8}" type="slidenum">
              <a:rPr lang="en-US" smtClean="0"/>
              <a:pPr/>
              <a:t>1</a:t>
            </a:fld>
            <a:endParaRPr lang="en-US"/>
          </a:p>
        </p:txBody>
      </p:sp>
    </p:spTree>
    <p:extLst>
      <p:ext uri="{BB962C8B-B14F-4D97-AF65-F5344CB8AC3E}">
        <p14:creationId xmlns:p14="http://schemas.microsoft.com/office/powerpoint/2010/main" xmlns="" val="496940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In the pre-colonial period ther</a:t>
            </a:r>
            <a:r>
              <a:rPr lang="en-US" baseline="0" dirty="0" smtClean="0"/>
              <a:t>e were often wars between different groups that could generate slaves. The spread of Islam, sometimes through violent means, also generated captives who would often be enslaved. As the slave trade slowed down in the Americas, this left increased the numbers of slaves in Africa which helped the colonial economy expand since they provided cheap labor. Most slaves came from black African groups.</a:t>
            </a:r>
            <a:endParaRPr lang="en-US" dirty="0" smtClean="0"/>
          </a:p>
          <a:p>
            <a:pPr marL="171450" indent="-171450">
              <a:buFont typeface="Arial" pitchFamily="34" charset="0"/>
              <a:buChar char="•"/>
            </a:pPr>
            <a:r>
              <a:rPr lang="en-US" dirty="0" smtClean="0"/>
              <a:t>This website has pictures of pre-colonial African life with pretty good descriptions. Other</a:t>
            </a:r>
            <a:r>
              <a:rPr lang="en-US" baseline="0" dirty="0" smtClean="0"/>
              <a:t> parts of the site have images of slavery in the United States, capture of slaves in Africa etc.</a:t>
            </a:r>
            <a:r>
              <a:rPr lang="en-US" dirty="0" smtClean="0"/>
              <a:t>: </a:t>
            </a:r>
            <a:r>
              <a:rPr lang="en-US" dirty="0" smtClean="0">
                <a:hlinkClick r:id="rId3"/>
              </a:rPr>
              <a:t>http://hitchcock.itc.virginia.edu/Slavery/return.php?categorynum=2&amp;categoryName=Pre-Colonial%20Africa:%20Society,%20Polity,%20Culture</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10</a:t>
            </a:fld>
            <a:endParaRPr lang="en-US"/>
          </a:p>
        </p:txBody>
      </p:sp>
    </p:spTree>
    <p:extLst>
      <p:ext uri="{BB962C8B-B14F-4D97-AF65-F5344CB8AC3E}">
        <p14:creationId xmlns:p14="http://schemas.microsoft.com/office/powerpoint/2010/main" xmlns="" val="318533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image depicts enslaved Africans being taken from the Sudan to Egypt. It is taken from an article by Pierre </a:t>
            </a:r>
            <a:r>
              <a:rPr lang="en-US" baseline="0" dirty="0" err="1" smtClean="0"/>
              <a:t>Tr</a:t>
            </a:r>
            <a:r>
              <a:rPr lang="en-US" baseline="0" dirty="0" err="1" smtClean="0">
                <a:latin typeface="Times New Roman"/>
                <a:cs typeface="Times New Roman"/>
              </a:rPr>
              <a:t>émaux</a:t>
            </a:r>
            <a:r>
              <a:rPr lang="en-US" baseline="0" dirty="0" smtClean="0">
                <a:latin typeface="Times New Roman"/>
                <a:cs typeface="Times New Roman"/>
              </a:rPr>
              <a:t> on his travels there that was published in 1856. While slavery had been declared illegal in Egypt in 1846, similar to West Africa, it continued well past then.</a:t>
            </a:r>
            <a:endParaRPr lang="en-US" dirty="0" smtClean="0"/>
          </a:p>
          <a:p>
            <a:endParaRPr lang="en-US" dirty="0" smtClean="0"/>
          </a:p>
          <a:p>
            <a:r>
              <a:rPr lang="en-US" dirty="0" smtClean="0"/>
              <a:t>Image is from: </a:t>
            </a:r>
            <a:r>
              <a:rPr lang="en-US" dirty="0" smtClean="0">
                <a:hlinkClick r:id="rId3"/>
              </a:rPr>
              <a:t>http://hitchcock.itc.virginia.edu/Slavery/details.php?categorynum=3&amp;categoryName=Capture%20of%20Slaves%20and%26%2365533%3B%26%2365533%3B%20Coffles%20in%20Africa&amp;theRecord=23&amp;recordCount=43</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11</a:t>
            </a:fld>
            <a:endParaRPr lang="en-US"/>
          </a:p>
        </p:txBody>
      </p:sp>
    </p:spTree>
    <p:extLst>
      <p:ext uri="{BB962C8B-B14F-4D97-AF65-F5344CB8AC3E}">
        <p14:creationId xmlns:p14="http://schemas.microsoft.com/office/powerpoint/2010/main" xmlns="" val="2186660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purple portions of this map depict French colonial Africa. The French penetrated Mauritania fairly late as compared to their other colonies in Africa. It was recognized as a civil territory in 1903, but resistance in the north continued up until 1912 and in some places into the 1920s. </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12</a:t>
            </a:fld>
            <a:endParaRPr lang="en-US"/>
          </a:p>
        </p:txBody>
      </p:sp>
    </p:spTree>
    <p:extLst>
      <p:ext uri="{BB962C8B-B14F-4D97-AF65-F5344CB8AC3E}">
        <p14:creationId xmlns:p14="http://schemas.microsoft.com/office/powerpoint/2010/main" xmlns="" val="368422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depicts the French governing</a:t>
            </a:r>
            <a:r>
              <a:rPr lang="en-US" baseline="0" dirty="0" smtClean="0"/>
              <a:t> post at </a:t>
            </a:r>
            <a:r>
              <a:rPr lang="en-US" baseline="0" dirty="0" err="1" smtClean="0"/>
              <a:t>Boutilimit</a:t>
            </a:r>
            <a:r>
              <a:rPr lang="en-US" baseline="0" dirty="0" smtClean="0"/>
              <a:t>, a town about 100 kilometers south of today’s capital (Nouakchott). In this picture, taken in 1934 by a French traveler (Odette du Puigaudeau) a caravan is arriving.</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13</a:t>
            </a:fld>
            <a:endParaRPr lang="en-US"/>
          </a:p>
        </p:txBody>
      </p:sp>
    </p:spTree>
    <p:extLst>
      <p:ext uri="{BB962C8B-B14F-4D97-AF65-F5344CB8AC3E}">
        <p14:creationId xmlns:p14="http://schemas.microsoft.com/office/powerpoint/2010/main" xmlns="" val="715563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another picture of French with some nomadic Mauritanians (mostly Bidhan). This was taken in 1945.</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14</a:t>
            </a:fld>
            <a:endParaRPr lang="en-US"/>
          </a:p>
        </p:txBody>
      </p:sp>
    </p:spTree>
    <p:extLst>
      <p:ext uri="{BB962C8B-B14F-4D97-AF65-F5344CB8AC3E}">
        <p14:creationId xmlns:p14="http://schemas.microsoft.com/office/powerpoint/2010/main" xmlns="" val="2069466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Despite</a:t>
            </a:r>
            <a:r>
              <a:rPr lang="en-US" baseline="0" dirty="0" smtClean="0"/>
              <a:t> the fact that slavery had been declared illegal in France in 1848, the French were largely ambivalent about ending it in their colonies. This was largely because they recognized that they had to appease local leaders in order to maintain the alliances with them that allowed them to hold onto their territory. Many of these local leaders owned slaves and the French feared that banning slavery could diminish their support for the colonial project. However, since in France itself the abolition movement was strong, colonial administrators often had policies in place to end slavery in the colonies which they did not actually enforce. A 1881 l</a:t>
            </a:r>
            <a:r>
              <a:rPr lang="en-US" sz="1200" kern="1200" dirty="0" smtClean="0">
                <a:solidFill>
                  <a:schemeClr val="tx1"/>
                </a:solidFill>
                <a:effectLst/>
                <a:latin typeface="+mn-lt"/>
                <a:ea typeface="+mn-ea"/>
                <a:cs typeface="+mn-cs"/>
              </a:rPr>
              <a:t>aw that gave freedom to slaves who sought protection in colonial administrative centers and another in 1903 that declared that slavery would have no legal status in the colony were also not strictly enforced.</a:t>
            </a:r>
            <a:endParaRPr lang="en-US" baseline="0" dirty="0" smtClean="0"/>
          </a:p>
          <a:p>
            <a:pPr marL="171450" indent="-171450">
              <a:buFont typeface="Arial" pitchFamily="34" charset="0"/>
              <a:buChar char="•"/>
            </a:pPr>
            <a:r>
              <a:rPr lang="en-US" baseline="0" dirty="0" smtClean="0"/>
              <a:t>The French were also concerned that ending slavery might hurt the colonial economy and trade since slave labor was used in harvesting cash crops such as gum </a:t>
            </a:r>
            <a:r>
              <a:rPr lang="en-US" baseline="0" dirty="0" err="1" smtClean="0"/>
              <a:t>arabic</a:t>
            </a:r>
            <a:r>
              <a:rPr lang="en-US" baseline="0" dirty="0" smtClean="0"/>
              <a:t>. The French also sometimes used slave labor in their own colonial construction projects.</a:t>
            </a:r>
          </a:p>
          <a:p>
            <a:pPr marL="171450" indent="-171450">
              <a:buFont typeface="Arial" pitchFamily="34" charset="0"/>
              <a:buChar char="•"/>
            </a:pPr>
            <a:r>
              <a:rPr lang="en-US" baseline="0" dirty="0" smtClean="0"/>
              <a:t>The French also said that they did not want to upset local customs such as slavery. Many had racist views themselves, often viewing Africans as being below them on what they thought of as an evolutionary scale of social evolution (in which Europeans were more ‘evolved’ than Africans) and thus not worthy of action.</a:t>
            </a:r>
          </a:p>
          <a:p>
            <a:pPr marL="171450" indent="-171450">
              <a:buFont typeface="Arial" pitchFamily="34" charset="0"/>
              <a:buChar char="•"/>
            </a:pPr>
            <a:r>
              <a:rPr lang="en-US" baseline="0" dirty="0" smtClean="0"/>
              <a:t>The French colonial administration did eventually crack down more on slave trade (partly under pressure from those in France), but the slave trade continued into the 20</a:t>
            </a:r>
            <a:r>
              <a:rPr lang="en-US" baseline="30000" dirty="0" smtClean="0"/>
              <a:t>th</a:t>
            </a:r>
            <a:r>
              <a:rPr lang="en-US" baseline="0" dirty="0" smtClean="0"/>
              <a:t> century. While they did eventually lesson the slave trade in the early 1900s, domestic slavery persisted.</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15</a:t>
            </a:fld>
            <a:endParaRPr lang="en-US"/>
          </a:p>
        </p:txBody>
      </p:sp>
    </p:spTree>
    <p:extLst>
      <p:ext uri="{BB962C8B-B14F-4D97-AF65-F5344CB8AC3E}">
        <p14:creationId xmlns:p14="http://schemas.microsoft.com/office/powerpoint/2010/main" xmlns="" val="86582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Often slaves sought their own freedom, despite a lack of antislavery movements. One of the major challenges of leaving their masters was finding a way to earn an income themselves since they did not own land and might not have relatives elsewhere who could support them or help them to find jobs.</a:t>
            </a:r>
          </a:p>
          <a:p>
            <a:pPr marL="171450" indent="-171450">
              <a:buFont typeface="Arial" pitchFamily="34" charset="0"/>
              <a:buChar char="•"/>
            </a:pPr>
            <a:r>
              <a:rPr lang="en-US" baseline="0" dirty="0" smtClean="0"/>
              <a:t>Some ran away and new paid jobs that were created under the French facilitated this as they provided ways through which people could earn their own incomes.</a:t>
            </a:r>
          </a:p>
          <a:p>
            <a:pPr marL="171450" indent="-171450">
              <a:buFont typeface="Arial" pitchFamily="34" charset="0"/>
              <a:buChar char="•"/>
            </a:pPr>
            <a:r>
              <a:rPr lang="en-US" baseline="0" dirty="0" smtClean="0"/>
              <a:t>Some slaves joined religious orders seeking their freedom and some of these orders would give them land which provided them with a means of making their own money.</a:t>
            </a:r>
          </a:p>
          <a:p>
            <a:pPr marL="171450" indent="-171450">
              <a:buFont typeface="Arial" pitchFamily="34" charset="0"/>
              <a:buChar char="•"/>
            </a:pPr>
            <a:r>
              <a:rPr lang="en-US" baseline="0" dirty="0" smtClean="0"/>
              <a:t>Others renegotiated relations with their masters, perhaps moving elsewhere but giving them a portion of their harvest and being allowed to accumulate wealth themselves. In many cases they could buy their freedom, but this was often extremely expensive.</a:t>
            </a:r>
          </a:p>
          <a:p>
            <a:pPr marL="171450" indent="-171450">
              <a:buFont typeface="Arial" pitchFamily="34" charset="0"/>
              <a:buChar char="•"/>
            </a:pPr>
            <a:r>
              <a:rPr lang="en-US" baseline="0" dirty="0" smtClean="0"/>
              <a:t>Some slaves who fought for the French in WWI and II were freed by the French or came back with new skills and ideas and thus were less inclined to stay with masters.</a:t>
            </a:r>
          </a:p>
          <a:p>
            <a:pPr marL="171450" indent="-171450">
              <a:buFont typeface="Arial" pitchFamily="34" charset="0"/>
              <a:buChar char="•"/>
            </a:pPr>
            <a:r>
              <a:rPr lang="en-US" baseline="0" dirty="0" smtClean="0"/>
              <a:t>Slaves would sometimes be freed if they achieved certain levels of Islamic learning such as memorizing the Koran since Muslims are not supposed to enslave other Muslims.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Note that often ex-slaves still retained relationships with their former masters.</a:t>
            </a:r>
            <a:r>
              <a:rPr lang="en-US" baseline="0" dirty="0" smtClean="0"/>
              <a:t> This is often still the case in Mauritania today, where slaves and their ex-masters may still be members of the same sociopolitical units (clans and federations of clans) and may also exchange gifts with each other at holidays and ceremonies.</a:t>
            </a:r>
          </a:p>
        </p:txBody>
      </p:sp>
      <p:sp>
        <p:nvSpPr>
          <p:cNvPr id="4" name="Slide Number Placeholder 3"/>
          <p:cNvSpPr>
            <a:spLocks noGrp="1"/>
          </p:cNvSpPr>
          <p:nvPr>
            <p:ph type="sldNum" sz="quarter" idx="10"/>
          </p:nvPr>
        </p:nvSpPr>
        <p:spPr/>
        <p:txBody>
          <a:bodyPr/>
          <a:lstStyle/>
          <a:p>
            <a:fld id="{5BF6F22E-D97A-4A46-823C-10AE5DBE80F8}" type="slidenum">
              <a:rPr lang="en-US" smtClean="0"/>
              <a:pPr/>
              <a:t>16</a:t>
            </a:fld>
            <a:endParaRPr lang="en-US"/>
          </a:p>
        </p:txBody>
      </p:sp>
    </p:spTree>
    <p:extLst>
      <p:ext uri="{BB962C8B-B14F-4D97-AF65-F5344CB8AC3E}">
        <p14:creationId xmlns:p14="http://schemas.microsoft.com/office/powerpoint/2010/main" xmlns="" val="3501444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Here is an image</a:t>
            </a:r>
            <a:r>
              <a:rPr lang="en-US" baseline="0" dirty="0" smtClean="0"/>
              <a:t> from the 1930s of Africans recruited to fight in French wars: </a:t>
            </a:r>
            <a:r>
              <a:rPr lang="en-US" dirty="0" smtClean="0">
                <a:hlinkClick r:id="rId3"/>
              </a:rPr>
              <a:t>http://colonialwarfare18901975.devhub.com/blog/570966-tirailleurs-senegalais/</a:t>
            </a:r>
            <a:endParaRPr lang="en-US" dirty="0" smtClean="0"/>
          </a:p>
          <a:p>
            <a:pPr marL="171450" indent="-171450">
              <a:buFont typeface="Arial" pitchFamily="34" charset="0"/>
              <a:buChar char="•"/>
            </a:pPr>
            <a:r>
              <a:rPr lang="en-US" dirty="0" smtClean="0"/>
              <a:t>Many of these men</a:t>
            </a:r>
            <a:r>
              <a:rPr lang="en-US" baseline="0" dirty="0" smtClean="0"/>
              <a:t> fought in Europe. The French did recruit slaves (and ex-slaves) to join their army. Sometimes slaves would be freed upon joining although this could be complicated upon their return home. Others were not freed, but came back demanding greater freedom and/ or with skills that enabled them to support themselves.</a:t>
            </a:r>
            <a:endParaRPr lang="en-US" dirty="0" smtClean="0"/>
          </a:p>
        </p:txBody>
      </p:sp>
      <p:sp>
        <p:nvSpPr>
          <p:cNvPr id="4" name="Slide Number Placeholder 3"/>
          <p:cNvSpPr>
            <a:spLocks noGrp="1"/>
          </p:cNvSpPr>
          <p:nvPr>
            <p:ph type="sldNum" sz="quarter" idx="10"/>
          </p:nvPr>
        </p:nvSpPr>
        <p:spPr/>
        <p:txBody>
          <a:bodyPr/>
          <a:lstStyle/>
          <a:p>
            <a:fld id="{5BF6F22E-D97A-4A46-823C-10AE5DBE80F8}" type="slidenum">
              <a:rPr lang="en-US" smtClean="0"/>
              <a:pPr/>
              <a:t>17</a:t>
            </a:fld>
            <a:endParaRPr lang="en-US"/>
          </a:p>
        </p:txBody>
      </p:sp>
    </p:spTree>
    <p:extLst>
      <p:ext uri="{BB962C8B-B14F-4D97-AF65-F5344CB8AC3E}">
        <p14:creationId xmlns:p14="http://schemas.microsoft.com/office/powerpoint/2010/main" xmlns="" val="3944460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In Mauritania, environmental</a:t>
            </a:r>
            <a:r>
              <a:rPr lang="en-US" baseline="0" dirty="0" smtClean="0"/>
              <a:t> factors, especially severe drought in the late 1960s and early 1970s were linked to the diminishment of slavery. These droughts caused slaveholders to lose wealth since large proportions of their herds died. Many people lacked the funds to adequately care for their own families, let alone dependents like slaves so, during this period, many slaves moved to urban areas, finding ways to make their own livings and gaining de facto independence. Earlier droughts in Mauritania in the 1920s and 1930s also led slaves to leave their masters (or their masters to abandon them).</a:t>
            </a:r>
          </a:p>
          <a:p>
            <a:pPr marL="171450" indent="-171450">
              <a:buFont typeface="Arial" pitchFamily="34" charset="0"/>
              <a:buChar char="•"/>
            </a:pPr>
            <a:r>
              <a:rPr lang="en-US" baseline="0" dirty="0" smtClean="0"/>
              <a:t>This photo is of drought conditions in 2011 in Mauritania. It was taken from the World Food Program website which has information about the current drought conditions: </a:t>
            </a:r>
            <a:r>
              <a:rPr lang="en-US" dirty="0" smtClean="0">
                <a:hlinkClick r:id="rId3"/>
              </a:rPr>
              <a:t>http://www.wfp.org/countries/Mauritania/Media/Mauritania-Suffers-from-Drought</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18</a:t>
            </a:fld>
            <a:endParaRPr lang="en-US"/>
          </a:p>
        </p:txBody>
      </p:sp>
    </p:spTree>
    <p:extLst>
      <p:ext uri="{BB962C8B-B14F-4D97-AF65-F5344CB8AC3E}">
        <p14:creationId xmlns:p14="http://schemas.microsoft.com/office/powerpoint/2010/main" xmlns="" val="1172631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1961 constitution</a:t>
            </a:r>
            <a:r>
              <a:rPr lang="en-US" baseline="0" dirty="0" smtClean="0"/>
              <a:t> didn’t officially condemn slavery, but rather said that it would comply with various declarations of human rights which called for the equal treatment of all citizens.</a:t>
            </a:r>
          </a:p>
          <a:p>
            <a:pPr marL="171450" indent="-171450">
              <a:buFont typeface="Arial" pitchFamily="34" charset="0"/>
              <a:buChar char="•"/>
            </a:pPr>
            <a:r>
              <a:rPr lang="en-US" baseline="0" dirty="0" smtClean="0"/>
              <a:t>The 1980 declaration and subsequent 1981 law that declared slavery illegal were largely symbolic. While slavery continued to diminish during this period, there were few legal measures in place to reinforce it.</a:t>
            </a:r>
          </a:p>
          <a:p>
            <a:pPr marL="171450" indent="-171450">
              <a:buFont typeface="Arial" pitchFamily="34" charset="0"/>
              <a:buChar char="•"/>
            </a:pPr>
            <a:r>
              <a:rPr lang="en-US" baseline="0" dirty="0" smtClean="0"/>
              <a:t>Although the 2007 law declared that slavery is a criminal act, many antislavery activists complain that it is rarely enforced.</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19</a:t>
            </a:fld>
            <a:endParaRPr lang="en-US"/>
          </a:p>
        </p:txBody>
      </p:sp>
    </p:spTree>
    <p:extLst>
      <p:ext uri="{BB962C8B-B14F-4D97-AF65-F5344CB8AC3E}">
        <p14:creationId xmlns:p14="http://schemas.microsoft.com/office/powerpoint/2010/main" xmlns="" val="655634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begin with a brief</a:t>
            </a:r>
            <a:r>
              <a:rPr lang="en-US" baseline="0" dirty="0" smtClean="0"/>
              <a:t> video on slavery in Mauritania from 2009 and then examine the history of slavery there, discuss what it looks like today, and talk about movements that work against this. </a:t>
            </a:r>
            <a:r>
              <a:rPr lang="en-US" dirty="0" smtClean="0">
                <a:hlinkClick r:id="rId3"/>
              </a:rPr>
              <a:t>http://www.youtube.com/watch?v=7Uzv5hURAXQ</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2</a:t>
            </a:fld>
            <a:endParaRPr lang="en-US"/>
          </a:p>
        </p:txBody>
      </p:sp>
    </p:spTree>
    <p:extLst>
      <p:ext uri="{BB962C8B-B14F-4D97-AF65-F5344CB8AC3E}">
        <p14:creationId xmlns:p14="http://schemas.microsoft.com/office/powerpoint/2010/main" xmlns="" val="3978373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t>
            </a:r>
            <a:r>
              <a:rPr lang="en-US" dirty="0" err="1" smtClean="0"/>
              <a:t>Hor</a:t>
            </a:r>
            <a:r>
              <a:rPr lang="en-US" dirty="0" smtClean="0"/>
              <a:t> was the first Haratine</a:t>
            </a:r>
            <a:r>
              <a:rPr lang="en-US" baseline="0" dirty="0" smtClean="0"/>
              <a:t> political movement. It sought increased rights and recognition for Haratine in Mauritania. It led public protests against slavery and some of its members did win elected positions. It was also instrumental in getting slavery declared illegal in Mauritania in 1980.</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20</a:t>
            </a:fld>
            <a:endParaRPr lang="en-US"/>
          </a:p>
        </p:txBody>
      </p:sp>
    </p:spTree>
    <p:extLst>
      <p:ext uri="{BB962C8B-B14F-4D97-AF65-F5344CB8AC3E}">
        <p14:creationId xmlns:p14="http://schemas.microsoft.com/office/powerpoint/2010/main" xmlns="" val="1061942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Haratine agreed with the principles of El-</a:t>
            </a:r>
            <a:r>
              <a:rPr lang="en-US" dirty="0" err="1" smtClean="0"/>
              <a:t>Hor</a:t>
            </a:r>
            <a:r>
              <a:rPr lang="en-US" dirty="0" smtClean="0"/>
              <a:t>, </a:t>
            </a:r>
            <a:r>
              <a:rPr lang="en-US" dirty="0" err="1" smtClean="0"/>
              <a:t>particurally</a:t>
            </a:r>
            <a:r>
              <a:rPr lang="en-US" dirty="0" smtClean="0"/>
              <a:t> its</a:t>
            </a:r>
            <a:r>
              <a:rPr lang="en-US" baseline="0" dirty="0" smtClean="0"/>
              <a:t> </a:t>
            </a:r>
            <a:r>
              <a:rPr lang="en-US" baseline="0" dirty="0" err="1" smtClean="0"/>
              <a:t>insistance</a:t>
            </a:r>
            <a:r>
              <a:rPr lang="en-US" baseline="0" dirty="0" smtClean="0"/>
              <a:t> that the Haratine are a distinct ethnic group that deserves recognition. Many Haratine argued that this was not the case, but that they were actually Bidhan, like </a:t>
            </a:r>
            <a:r>
              <a:rPr lang="en-US" baseline="0" smtClean="0"/>
              <a:t>their masters, </a:t>
            </a:r>
            <a:r>
              <a:rPr lang="en-US" baseline="0" dirty="0" smtClean="0"/>
              <a:t>and thus they wanted to integrate into Bidhan forms of social organization (tribes, clans, etc.). These debates continue in Mauritania today.</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21</a:t>
            </a:fld>
            <a:endParaRPr lang="en-US"/>
          </a:p>
        </p:txBody>
      </p:sp>
    </p:spTree>
    <p:extLst>
      <p:ext uri="{BB962C8B-B14F-4D97-AF65-F5344CB8AC3E}">
        <p14:creationId xmlns:p14="http://schemas.microsoft.com/office/powerpoint/2010/main" xmlns="" val="4040312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Messaoud</a:t>
            </a:r>
            <a:r>
              <a:rPr lang="en-US" dirty="0" smtClean="0"/>
              <a:t> </a:t>
            </a:r>
            <a:r>
              <a:rPr lang="en-US" dirty="0" err="1" smtClean="0"/>
              <a:t>ould</a:t>
            </a:r>
            <a:r>
              <a:rPr lang="en-US" dirty="0" smtClean="0"/>
              <a:t> </a:t>
            </a:r>
            <a:r>
              <a:rPr lang="en-US" dirty="0" err="1" smtClean="0"/>
              <a:t>Boulkheir</a:t>
            </a:r>
            <a:r>
              <a:rPr lang="en-US" dirty="0" smtClean="0"/>
              <a:t> was one</a:t>
            </a:r>
            <a:r>
              <a:rPr lang="en-US" baseline="0" dirty="0" smtClean="0"/>
              <a:t> of the founders of el-Hor. Although the group eventually disbanded shifting into other political parties, he remained active in politics. Openly speaking about his slave past, he was the runner-up in the 2009 presidential elections and currently is the president of the National Assembly in Mauritania.</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22</a:t>
            </a:fld>
            <a:endParaRPr lang="en-US"/>
          </a:p>
        </p:txBody>
      </p:sp>
    </p:spTree>
    <p:extLst>
      <p:ext uri="{BB962C8B-B14F-4D97-AF65-F5344CB8AC3E}">
        <p14:creationId xmlns:p14="http://schemas.microsoft.com/office/powerpoint/2010/main" xmlns="" val="728297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Government reforms in the early 1980s included land reform, a push for more inclusive</a:t>
            </a:r>
            <a:r>
              <a:rPr lang="en-US" baseline="0" dirty="0" smtClean="0"/>
              <a:t> and widespread education, and a literacy program. It is important to note that much of el-</a:t>
            </a:r>
            <a:r>
              <a:rPr lang="en-US" baseline="0" dirty="0" err="1" smtClean="0"/>
              <a:t>Hor’s</a:t>
            </a:r>
            <a:r>
              <a:rPr lang="en-US" baseline="0" dirty="0" smtClean="0"/>
              <a:t> success came not from working with the national government, but rather from attention it attracted from the international community (a new government, recently installed after a military coup, sought approval of the international community).</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23</a:t>
            </a:fld>
            <a:endParaRPr lang="en-US"/>
          </a:p>
        </p:txBody>
      </p:sp>
    </p:spTree>
    <p:extLst>
      <p:ext uri="{BB962C8B-B14F-4D97-AF65-F5344CB8AC3E}">
        <p14:creationId xmlns:p14="http://schemas.microsoft.com/office/powerpoint/2010/main" xmlns="" val="1957391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Many antislavery movements continue to work in Mauritania today. Most</a:t>
            </a:r>
            <a:r>
              <a:rPr lang="en-US" baseline="0" dirty="0" smtClean="0"/>
              <a:t> of these are not political parties the way El-</a:t>
            </a:r>
            <a:r>
              <a:rPr lang="en-US" baseline="0" dirty="0" err="1" smtClean="0"/>
              <a:t>Hor</a:t>
            </a:r>
            <a:r>
              <a:rPr lang="en-US" baseline="0" dirty="0" smtClean="0"/>
              <a:t> was (though they may be affiliated with political parties). They work to raise awareness about slavery in Mauritania both within and outside of the country. Many of them have links with international antislavery organizations that they receive funding and support from.</a:t>
            </a:r>
            <a:endParaRPr lang="en-US" dirty="0" smtClean="0"/>
          </a:p>
          <a:p>
            <a:pPr marL="171450" indent="-171450">
              <a:buFont typeface="Arial" pitchFamily="34" charset="0"/>
              <a:buChar char="•"/>
            </a:pPr>
            <a:r>
              <a:rPr lang="en-US" dirty="0" smtClean="0"/>
              <a:t>The man pictured</a:t>
            </a:r>
            <a:r>
              <a:rPr lang="en-US" baseline="0" dirty="0" smtClean="0"/>
              <a:t> is </a:t>
            </a:r>
            <a:r>
              <a:rPr lang="en-US" baseline="0" dirty="0" err="1" smtClean="0"/>
              <a:t>Biram</a:t>
            </a:r>
            <a:r>
              <a:rPr lang="en-US" baseline="0" dirty="0" smtClean="0"/>
              <a:t> Dah </a:t>
            </a:r>
            <a:r>
              <a:rPr lang="en-US" baseline="0" dirty="0" err="1" smtClean="0"/>
              <a:t>ould</a:t>
            </a:r>
            <a:r>
              <a:rPr lang="en-US" baseline="0" dirty="0" smtClean="0"/>
              <a:t> </a:t>
            </a:r>
            <a:r>
              <a:rPr lang="en-US" baseline="0" dirty="0" err="1" smtClean="0"/>
              <a:t>Abeid</a:t>
            </a:r>
            <a:r>
              <a:rPr lang="en-US" baseline="0" dirty="0" smtClean="0"/>
              <a:t> who is the president of IRA. </a:t>
            </a:r>
            <a:endParaRPr lang="en-US" dirty="0" smtClean="0"/>
          </a:p>
          <a:p>
            <a:pPr marL="171450" indent="-171450">
              <a:buFont typeface="Arial" pitchFamily="34" charset="0"/>
              <a:buChar char="•"/>
            </a:pPr>
            <a:r>
              <a:rPr lang="en-US" dirty="0" smtClean="0"/>
              <a:t>This</a:t>
            </a:r>
            <a:r>
              <a:rPr lang="en-US" baseline="0" dirty="0" smtClean="0"/>
              <a:t> is a story about a man involved in SOS </a:t>
            </a:r>
            <a:r>
              <a:rPr lang="en-US" baseline="0" dirty="0" err="1" smtClean="0"/>
              <a:t>Esclaves</a:t>
            </a:r>
            <a:r>
              <a:rPr lang="en-US" baseline="0" dirty="0" smtClean="0"/>
              <a:t> who is Bidhan. </a:t>
            </a:r>
            <a:r>
              <a:rPr lang="en-US" dirty="0" smtClean="0">
                <a:hlinkClick r:id="rId3"/>
              </a:rPr>
              <a:t>http://web.archive.org/web/20060811200908/http://www.iabolish.org/activist_ctr/abolitionists/abdel-nasser-ould-yessa.html</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24</a:t>
            </a:fld>
            <a:endParaRPr lang="en-US"/>
          </a:p>
        </p:txBody>
      </p:sp>
    </p:spTree>
    <p:extLst>
      <p:ext uri="{BB962C8B-B14F-4D97-AF65-F5344CB8AC3E}">
        <p14:creationId xmlns:p14="http://schemas.microsoft.com/office/powerpoint/2010/main" xmlns="" val="867797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a:t>
            </a:r>
            <a:r>
              <a:rPr lang="en-US" baseline="0" dirty="0" smtClean="0"/>
              <a:t> slaves in question were young girls of 10 and 14 who were not attending school. They were working for a family in Nouakchott. Some Mauritanians disputed the fact that they were slaves, saying that they were paid servants who were sent by their parents to work for this family. IRA (antislavery organization) takes the girls away from the people who they were working for.</a:t>
            </a:r>
            <a:endParaRPr lang="en-US" dirty="0" smtClean="0"/>
          </a:p>
          <a:p>
            <a:pPr marL="171450" indent="-171450">
              <a:buFont typeface="Arial" pitchFamily="34" charset="0"/>
              <a:buChar char="•"/>
            </a:pPr>
            <a:r>
              <a:rPr lang="en-US" dirty="0" smtClean="0"/>
              <a:t>Here is an article about this incident:</a:t>
            </a:r>
            <a:r>
              <a:rPr lang="en-US" baseline="0" dirty="0" smtClean="0"/>
              <a:t> </a:t>
            </a:r>
            <a:r>
              <a:rPr lang="en-US" dirty="0" smtClean="0">
                <a:hlinkClick r:id="rId3"/>
              </a:rPr>
              <a:t>http://www.antislavery.org/english/press_and_news/news_and_press_releases_2009/120111_three_antislavery_activists_jailed_in_mauritania.aspx</a:t>
            </a:r>
            <a:endParaRPr lang="en-US" dirty="0" smtClean="0"/>
          </a:p>
          <a:p>
            <a:pPr marL="171450" indent="-171450">
              <a:buFont typeface="Arial" pitchFamily="34" charset="0"/>
              <a:buChar char="•"/>
            </a:pPr>
            <a:r>
              <a:rPr lang="en-US" dirty="0" smtClean="0"/>
              <a:t>And another one: </a:t>
            </a:r>
            <a:r>
              <a:rPr lang="en-US" dirty="0" smtClean="0">
                <a:hlinkClick r:id="rId4"/>
              </a:rPr>
              <a:t>http://www.magharebia.com/cocoon/awi/xhtml1/en_GB/features/awi/features/2011/01/18/feature-03</a:t>
            </a:r>
            <a:endParaRPr lang="en-US" dirty="0" smtClean="0"/>
          </a:p>
          <a:p>
            <a:pPr marL="171450" indent="-171450">
              <a:buFont typeface="Arial" pitchFamily="34" charset="0"/>
              <a:buChar char="•"/>
            </a:pPr>
            <a:r>
              <a:rPr lang="en-US" dirty="0" smtClean="0"/>
              <a:t>Many families let young maids go after this incident, fearing that they would be accused</a:t>
            </a:r>
            <a:r>
              <a:rPr lang="en-US" baseline="0" dirty="0" smtClean="0"/>
              <a:t> of having slaves. This article addresses that issue: </a:t>
            </a:r>
            <a:r>
              <a:rPr lang="en-US" dirty="0" smtClean="0">
                <a:hlinkClick r:id="rId5"/>
              </a:rPr>
              <a:t>http://www.magharebia.com/cocoon/awi/xhtml1/en_GB/features/awi/reportage/2011/04/15/reportage-01</a:t>
            </a:r>
            <a:endParaRPr lang="en-US" dirty="0" smtClean="0"/>
          </a:p>
          <a:p>
            <a:pPr marL="171450" indent="-171450">
              <a:buFont typeface="Arial" pitchFamily="34" charset="0"/>
              <a:buChar char="•"/>
            </a:pPr>
            <a:r>
              <a:rPr lang="en-US" dirty="0" smtClean="0"/>
              <a:t>This incident and the resulting letting go of domestic servants was very controversial in Mauritania. Sadly,</a:t>
            </a:r>
            <a:r>
              <a:rPr lang="en-US" baseline="0" dirty="0" smtClean="0"/>
              <a:t> many poor families depend on this kind of work to get by, even if it is poorly paid. They worried about how they would survive if their daughters could not work. Young women have few income earning opportunities beyond working as domestic servants. The arrest of the activists by the government also demonstrates its ambiguous stance against slavery. The activists were held in jail, but were eventually released.</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25</a:t>
            </a:fld>
            <a:endParaRPr lang="en-US"/>
          </a:p>
        </p:txBody>
      </p:sp>
    </p:spTree>
    <p:extLst>
      <p:ext uri="{BB962C8B-B14F-4D97-AF65-F5344CB8AC3E}">
        <p14:creationId xmlns:p14="http://schemas.microsoft.com/office/powerpoint/2010/main" xmlns="" val="3485396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As</a:t>
            </a:r>
            <a:r>
              <a:rPr lang="en-US" baseline="0" dirty="0" smtClean="0"/>
              <a:t> this presentation has discussed, what it means to be a slave in Mauritania is complicated and often blurs with conditions of economic exploitation in general, such as being paid low wages. </a:t>
            </a:r>
            <a:endParaRPr lang="en-US" dirty="0" smtClean="0"/>
          </a:p>
          <a:p>
            <a:pPr marL="171450" indent="-171450">
              <a:buFont typeface="Arial" pitchFamily="34" charset="0"/>
              <a:buChar char="•"/>
            </a:pPr>
            <a:r>
              <a:rPr lang="en-US" dirty="0" smtClean="0"/>
              <a:t>Many</a:t>
            </a:r>
            <a:r>
              <a:rPr lang="en-US" baseline="0" dirty="0" smtClean="0"/>
              <a:t> people in Mauritania argue that organizations that fight slavery often exaggerate the numbers of slaves and terrible conditions of slavery in order to attract international attention and funds. While not saying that these organizations do not care about these issues, this does seem to be somewhat the case.</a:t>
            </a:r>
          </a:p>
          <a:p>
            <a:pPr marL="171450" indent="-171450">
              <a:buFont typeface="Arial" pitchFamily="34" charset="0"/>
              <a:buChar char="•"/>
            </a:pPr>
            <a:r>
              <a:rPr lang="en-US" baseline="0" dirty="0" smtClean="0"/>
              <a:t>As I’ve said earlier, there are many poor Bidhan and rich Haratine. The coverage of this issue is often problematic in that it assumes that these groups are homogeneous with all Haratine being poor and disadvantaged.</a:t>
            </a:r>
          </a:p>
          <a:p>
            <a:pPr marL="171450" indent="-171450">
              <a:buFont typeface="Arial" pitchFamily="34" charset="0"/>
              <a:buChar char="•"/>
            </a:pPr>
            <a:r>
              <a:rPr lang="en-US" baseline="0" dirty="0" smtClean="0"/>
              <a:t>Many of these issues speak to larger problems in Mauritania (that are true elsewhere, of course) including economic inequality, widespread poverty, lack of employment opportunities or education. Stricter attempts to ease some of these problems would hopefully diminish the conditions that force many young (and old) people to work for low wages in difficult professions.</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26</a:t>
            </a:fld>
            <a:endParaRPr lang="en-US"/>
          </a:p>
        </p:txBody>
      </p:sp>
    </p:spTree>
    <p:extLst>
      <p:ext uri="{BB962C8B-B14F-4D97-AF65-F5344CB8AC3E}">
        <p14:creationId xmlns:p14="http://schemas.microsoft.com/office/powerpoint/2010/main" xmlns="" val="1676048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March 2012, CNN aired</a:t>
            </a:r>
            <a:r>
              <a:rPr lang="en-US" baseline="0" dirty="0" smtClean="0"/>
              <a:t> a video about slavery in Mauritania as well as launched many articles about it. While there are problems with the reporting (some of which you will hopefully identify after this presentation), the video and website are certainly worth examining with students. They can be found at: </a:t>
            </a:r>
          </a:p>
          <a:p>
            <a:endParaRPr lang="en-US" baseline="0" dirty="0" smtClean="0"/>
          </a:p>
          <a:p>
            <a:r>
              <a:rPr lang="en-US" dirty="0" smtClean="0">
                <a:hlinkClick r:id="rId3"/>
              </a:rPr>
              <a:t>http://thecnnfreedomproject.blogs.cnn.com/</a:t>
            </a:r>
            <a:endParaRPr lang="en-US" dirty="0" smtClean="0"/>
          </a:p>
          <a:p>
            <a:endParaRPr lang="en-US" dirty="0" smtClean="0"/>
          </a:p>
          <a:p>
            <a:r>
              <a:rPr lang="en-US" dirty="0" smtClean="0">
                <a:hlinkClick r:id="rId4"/>
              </a:rPr>
              <a:t>http://www.cnn.com/interactive/2012/03/world/mauritania.slaverys.last.stronghold/index.html</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27</a:t>
            </a:fld>
            <a:endParaRPr lang="en-US"/>
          </a:p>
        </p:txBody>
      </p:sp>
    </p:spTree>
    <p:extLst>
      <p:ext uri="{BB962C8B-B14F-4D97-AF65-F5344CB8AC3E}">
        <p14:creationId xmlns:p14="http://schemas.microsoft.com/office/powerpoint/2010/main" xmlns="" val="3447881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there are more resources on the Atlantic Slave</a:t>
            </a:r>
            <a:r>
              <a:rPr lang="en-US" baseline="0" dirty="0" smtClean="0"/>
              <a:t> trade available than on slavery in Africa, but here are two curriculum that focus on slavery within Africa as well as a website that offers a comprehensive overview of this topic.</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28</a:t>
            </a:fld>
            <a:endParaRPr lang="en-US"/>
          </a:p>
        </p:txBody>
      </p:sp>
    </p:spTree>
    <p:extLst>
      <p:ext uri="{BB962C8B-B14F-4D97-AF65-F5344CB8AC3E}">
        <p14:creationId xmlns:p14="http://schemas.microsoft.com/office/powerpoint/2010/main" xmlns="" val="1139177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6F22E-D97A-4A46-823C-10AE5DBE80F8}" type="slidenum">
              <a:rPr lang="en-US" smtClean="0"/>
              <a:pPr/>
              <a:t>29</a:t>
            </a:fld>
            <a:endParaRPr lang="en-US"/>
          </a:p>
        </p:txBody>
      </p:sp>
    </p:spTree>
    <p:extLst>
      <p:ext uri="{BB962C8B-B14F-4D97-AF65-F5344CB8AC3E}">
        <p14:creationId xmlns:p14="http://schemas.microsoft.com/office/powerpoint/2010/main" xmlns="" val="51167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Mauritania is found in Northwest</a:t>
            </a:r>
            <a:r>
              <a:rPr lang="en-US" baseline="0" dirty="0" smtClean="0"/>
              <a:t> Africa. It is one of the places where West Africa and North Africa meet. For centuries traders, travelers, and religious people have migrated throughout this region.</a:t>
            </a:r>
          </a:p>
        </p:txBody>
      </p:sp>
      <p:sp>
        <p:nvSpPr>
          <p:cNvPr id="4" name="Slide Number Placeholder 3"/>
          <p:cNvSpPr>
            <a:spLocks noGrp="1"/>
          </p:cNvSpPr>
          <p:nvPr>
            <p:ph type="sldNum" sz="quarter" idx="10"/>
          </p:nvPr>
        </p:nvSpPr>
        <p:spPr/>
        <p:txBody>
          <a:bodyPr/>
          <a:lstStyle/>
          <a:p>
            <a:fld id="{5BF6F22E-D97A-4A46-823C-10AE5DBE80F8}" type="slidenum">
              <a:rPr lang="en-US" smtClean="0"/>
              <a:pPr/>
              <a:t>3</a:t>
            </a:fld>
            <a:endParaRPr lang="en-US"/>
          </a:p>
        </p:txBody>
      </p:sp>
    </p:spTree>
    <p:extLst>
      <p:ext uri="{BB962C8B-B14F-4D97-AF65-F5344CB8AC3E}">
        <p14:creationId xmlns:p14="http://schemas.microsoft.com/office/powerpoint/2010/main" xmlns="" val="27680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Mauritania’s population reflects its position between North and West Africa. It is composed of three major groups of people: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Bidhan. Bidhan are generally of Arab or Berber (a North African group) descent. Throughout Mauritania’s history, they have tended to dominate the country’s political and economic system. All of Mauritania’s presidents since independence from France in 1960 come from this group.</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Haratine. </a:t>
            </a:r>
            <a:r>
              <a:rPr lang="en-US" baseline="0" dirty="0" err="1" smtClean="0"/>
              <a:t>Haratin</a:t>
            </a:r>
            <a:r>
              <a:rPr lang="en-US" baseline="0" dirty="0" smtClean="0"/>
              <a:t> are people who are either former slaves or descendants of slaves. They share a common language and many cultural practices with the Bidhan and many are of black African descent.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Members of sub-Saharan African groups including </a:t>
            </a:r>
            <a:r>
              <a:rPr lang="en-US" baseline="0" dirty="0" err="1" smtClean="0"/>
              <a:t>Pulaar</a:t>
            </a:r>
            <a:r>
              <a:rPr lang="en-US" baseline="0" dirty="0" smtClean="0"/>
              <a:t>, Wolof, and Soninke people. These groups speak their own languages and elements of their cultures are different from Bidhan or Haratine culture. Some have been living in Mauritania for centuries, especially along the southern border which is fertile due to the Senegal River. Others have come more recently looking for work or for chances to get to Europe. It is important to note that </a:t>
            </a:r>
            <a:r>
              <a:rPr lang="en-US" baseline="0" dirty="0" err="1" smtClean="0"/>
              <a:t>Pulaar</a:t>
            </a:r>
            <a:r>
              <a:rPr lang="en-US" baseline="0" dirty="0" smtClean="0"/>
              <a:t>, Wolof, and Soninke society is also hierarchical and many higher caste members also had slaves. This presentation focuses on slavery amongst the Bidhan and Haratine. Also note that race is complicated in Mauritania. While many Haratine are of African descent and many Bidhan are of Arab descent which social category a person belongs to often can not be identified by their apparent skin color (due to years of intermarriage between groups etc.). </a:t>
            </a:r>
            <a:endParaRPr lang="en-US" dirty="0" smtClean="0"/>
          </a:p>
        </p:txBody>
      </p:sp>
      <p:sp>
        <p:nvSpPr>
          <p:cNvPr id="4" name="Slide Number Placeholder 3"/>
          <p:cNvSpPr>
            <a:spLocks noGrp="1"/>
          </p:cNvSpPr>
          <p:nvPr>
            <p:ph type="sldNum" sz="quarter" idx="10"/>
          </p:nvPr>
        </p:nvSpPr>
        <p:spPr/>
        <p:txBody>
          <a:bodyPr/>
          <a:lstStyle/>
          <a:p>
            <a:fld id="{5BF6F22E-D97A-4A46-823C-10AE5DBE80F8}" type="slidenum">
              <a:rPr lang="en-US" smtClean="0"/>
              <a:pPr/>
              <a:t>4</a:t>
            </a:fld>
            <a:endParaRPr lang="en-US"/>
          </a:p>
        </p:txBody>
      </p:sp>
    </p:spTree>
    <p:extLst>
      <p:ext uri="{BB962C8B-B14F-4D97-AF65-F5344CB8AC3E}">
        <p14:creationId xmlns:p14="http://schemas.microsoft.com/office/powerpoint/2010/main" xmlns="" val="164367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Much of the (limited) attention that Mauritania receives</a:t>
            </a:r>
            <a:r>
              <a:rPr lang="en-US" baseline="0" dirty="0" smtClean="0"/>
              <a:t> in the US media is concentrated on slavery. Here are some examples of stories that students might like to read. </a:t>
            </a:r>
          </a:p>
          <a:p>
            <a:pPr marL="171450" indent="-171450">
              <a:buFont typeface="Arial" pitchFamily="34" charset="0"/>
              <a:buChar char="•"/>
            </a:pPr>
            <a:r>
              <a:rPr lang="en-US" baseline="0" dirty="0" smtClean="0"/>
              <a:t>CBC (Canada) article: ‘Freedom’s just another word: Contemporary slavery in Mauritania.’ Note that this article also includes 22 minutes of audio on modern slavery in Africa. </a:t>
            </a:r>
            <a:r>
              <a:rPr lang="en-US" dirty="0" smtClean="0">
                <a:hlinkClick r:id="rId3"/>
              </a:rPr>
              <a:t>http://www.cbc.ca/news/background/slavery/mauritania.html</a:t>
            </a:r>
            <a:endParaRPr lang="en-US" dirty="0" smtClean="0"/>
          </a:p>
          <a:p>
            <a:pPr marL="171450" indent="-171450">
              <a:buFont typeface="Arial" pitchFamily="34" charset="0"/>
              <a:buChar char="•"/>
            </a:pPr>
            <a:r>
              <a:rPr lang="en-US" dirty="0" smtClean="0"/>
              <a:t>The</a:t>
            </a:r>
            <a:r>
              <a:rPr lang="en-US" baseline="0" dirty="0" smtClean="0"/>
              <a:t> Telegraph (Britain): “Half a million African slaves are at the heart of Mauritania’s presidential election” : </a:t>
            </a:r>
            <a:r>
              <a:rPr lang="en-US" dirty="0" smtClean="0">
                <a:hlinkClick r:id="rId4"/>
              </a:rPr>
              <a:t>http://www.telegraph.co.uk/news/worldnews/africaandindianocean/ghana/5805113/Half-a-million-African-slaves-are-at-the-heart-of-Mauritanias-presidential-election.html</a:t>
            </a:r>
            <a:endParaRPr lang="en-US" dirty="0" smtClean="0"/>
          </a:p>
          <a:p>
            <a:pPr marL="171450" indent="-171450">
              <a:buFont typeface="Arial" pitchFamily="34" charset="0"/>
              <a:buChar char="•"/>
            </a:pPr>
            <a:r>
              <a:rPr lang="en-US" dirty="0" smtClean="0"/>
              <a:t>This is an</a:t>
            </a:r>
            <a:r>
              <a:rPr lang="en-US" baseline="0" dirty="0" smtClean="0"/>
              <a:t> NPR article (along with an audio story) from 2001 when Mauritania was still under the rule of a dictator. This story gives a more nuanced picture of slavery in Mauritania than many of the others: </a:t>
            </a:r>
            <a:r>
              <a:rPr lang="en-US" dirty="0" smtClean="0">
                <a:hlinkClick r:id="rId5"/>
              </a:rPr>
              <a:t>http://www.npr.org/programs/specials/racism/010828.mauritania.html</a:t>
            </a:r>
            <a:endParaRPr lang="en-US" dirty="0" smtClean="0"/>
          </a:p>
          <a:p>
            <a:pPr marL="171450" indent="-171450">
              <a:buFont typeface="Arial" pitchFamily="34" charset="0"/>
              <a:buChar char="•"/>
            </a:pPr>
            <a:r>
              <a:rPr lang="en-US" dirty="0" smtClean="0"/>
              <a:t>This is a 22 minute</a:t>
            </a:r>
            <a:r>
              <a:rPr lang="en-US" baseline="0" dirty="0" smtClean="0"/>
              <a:t> audio story from the BBC on slavery in Mauritania. It is also more nuanced that some of the other reports. </a:t>
            </a:r>
            <a:r>
              <a:rPr lang="en-US" dirty="0" smtClean="0">
                <a:hlinkClick r:id="rId6"/>
              </a:rPr>
              <a:t>http://www.bbc.co.uk/worldservice/documentaries/2009/05/090515_slaverydoc.shtml</a:t>
            </a:r>
            <a:endParaRPr lang="en-US" dirty="0" smtClean="0"/>
          </a:p>
          <a:p>
            <a:pPr marL="171450" indent="-171450">
              <a:buFont typeface="Arial" pitchFamily="34" charset="0"/>
              <a:buChar char="•"/>
            </a:pPr>
            <a:r>
              <a:rPr lang="en-US" dirty="0" smtClean="0"/>
              <a:t>Here is a ten minute documentary that documents the experience of some former slaves: </a:t>
            </a:r>
            <a:r>
              <a:rPr lang="en-US" dirty="0" smtClean="0">
                <a:hlinkClick r:id="rId7"/>
              </a:rPr>
              <a:t>http://www.youtube.com/watch?v=DLJqG_X6UGs</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5</a:t>
            </a:fld>
            <a:endParaRPr lang="en-US"/>
          </a:p>
        </p:txBody>
      </p:sp>
    </p:spTree>
    <p:extLst>
      <p:ext uri="{BB962C8B-B14F-4D97-AF65-F5344CB8AC3E}">
        <p14:creationId xmlns:p14="http://schemas.microsoft.com/office/powerpoint/2010/main" xmlns="" val="387698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Articles like these can be problematic, however. While most Mauritanians agree that slavery exists in some form there, often these reports overestimate the numbers – e.g. indicating that all Haratine are still slaves, which is untrue. Many Haratine would be very offended if they were to be called slaves.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They also often insinuate that all Haratine are impoverished. This is also not true. Many Haratine are making good livings in Mauritania and hold important positions in the government and business sector. The runner-up in the 2009 Presidential elections was Haratine. It is true that Bidhan still generally dominate these sectors, but Haratine are making great strides. Many, many Haratine would be offended if they were called slaves. It is also untrue that all (or most) Haratine are illiterate. Many are highly educated. Some are professors at the university and others study abroad. In fact, many Bidhan </a:t>
            </a:r>
            <a:r>
              <a:rPr lang="en-US" i="1" baseline="0" dirty="0" smtClean="0"/>
              <a:t>and </a:t>
            </a:r>
            <a:r>
              <a:rPr lang="en-US" i="0" baseline="0" dirty="0" smtClean="0"/>
              <a:t>Haratine of older generations </a:t>
            </a:r>
            <a:r>
              <a:rPr lang="en-US" baseline="0" dirty="0" smtClean="0"/>
              <a:t>are illiterate because schooling only became compulsory recently. It is also the case that many Bidhan are poor.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These articles may often confuse servants with slaves. Most middle-class and upper-class families in Mauritania have servants who typically come from the Haratine or sub-Saharan African ethnic groups. They generally assist with cooking and cleaning. They are paid (though not much) and provided with food and clothes. They can quit their jobs (and often do). It is very common for Haratine who are doing alright financially to have servants.</a:t>
            </a:r>
          </a:p>
        </p:txBody>
      </p:sp>
      <p:sp>
        <p:nvSpPr>
          <p:cNvPr id="4" name="Slide Number Placeholder 3"/>
          <p:cNvSpPr>
            <a:spLocks noGrp="1"/>
          </p:cNvSpPr>
          <p:nvPr>
            <p:ph type="sldNum" sz="quarter" idx="10"/>
          </p:nvPr>
        </p:nvSpPr>
        <p:spPr/>
        <p:txBody>
          <a:bodyPr/>
          <a:lstStyle/>
          <a:p>
            <a:fld id="{5BF6F22E-D97A-4A46-823C-10AE5DBE80F8}" type="slidenum">
              <a:rPr lang="en-US" smtClean="0"/>
              <a:pPr/>
              <a:t>6</a:t>
            </a:fld>
            <a:endParaRPr lang="en-US"/>
          </a:p>
        </p:txBody>
      </p:sp>
    </p:spTree>
    <p:extLst>
      <p:ext uri="{BB962C8B-B14F-4D97-AF65-F5344CB8AC3E}">
        <p14:creationId xmlns:p14="http://schemas.microsoft.com/office/powerpoint/2010/main" xmlns="" val="231850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What did/ does it mean to be a slave</a:t>
            </a:r>
            <a:r>
              <a:rPr lang="en-US" baseline="0" dirty="0" smtClean="0"/>
              <a:t> in Africa? What do students think about this?</a:t>
            </a:r>
          </a:p>
          <a:p>
            <a:pPr marL="171450" indent="-171450">
              <a:buFont typeface="Arial" pitchFamily="34" charset="0"/>
              <a:buChar char="•"/>
            </a:pPr>
            <a:r>
              <a:rPr lang="en-US" baseline="0" dirty="0" smtClean="0"/>
              <a:t>Do they think this might have meant something different than what being a slave meant in the United States? What ideas do they have about how these practices could have differed?</a:t>
            </a:r>
          </a:p>
          <a:p>
            <a:pPr marL="171450" indent="-171450">
              <a:buFont typeface="Arial" pitchFamily="34" charset="0"/>
              <a:buChar char="•"/>
            </a:pPr>
            <a:r>
              <a:rPr lang="en-US" baseline="0" dirty="0" smtClean="0"/>
              <a:t>Note that this presentation focuses on slavery primarily in Mauritania and the surrounding regions. The historical experiences of slavery differed greatly across the African continent.</a:t>
            </a:r>
            <a:endParaRPr lang="en-US" dirty="0" smtClean="0"/>
          </a:p>
          <a:p>
            <a:endParaRPr lang="en-US" dirty="0" smtClean="0"/>
          </a:p>
          <a:p>
            <a:r>
              <a:rPr lang="en-US" dirty="0" smtClean="0"/>
              <a:t>This picture is from a book published by Arthur Thomas Quiller-Couch in 1895 and depicts slave trading in Cuba. It’s an artist’s rendering and not an</a:t>
            </a:r>
            <a:r>
              <a:rPr lang="en-US" baseline="0" dirty="0" smtClean="0"/>
              <a:t> eye-witness drawing. The image (and others of slave buying in the Americas) can be found at </a:t>
            </a:r>
            <a:r>
              <a:rPr lang="en-US" dirty="0" smtClean="0">
                <a:hlinkClick r:id="rId3"/>
              </a:rPr>
              <a:t>http://hitchcock.itc.virginia.edu/Slavery/details.php?categorynum=6&amp;categoryName=Slave%20Sales%20and%20Auctions:%20African%20Coast%20and%20the%20Americas&amp;theRecord=44&amp;recordCount=75</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7</a:t>
            </a:fld>
            <a:endParaRPr lang="en-US"/>
          </a:p>
        </p:txBody>
      </p:sp>
    </p:spTree>
    <p:extLst>
      <p:ext uri="{BB962C8B-B14F-4D97-AF65-F5344CB8AC3E}">
        <p14:creationId xmlns:p14="http://schemas.microsoft.com/office/powerpoint/2010/main" xmlns="" val="234953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Genealogy</a:t>
            </a:r>
            <a:r>
              <a:rPr lang="en-US" baseline="0" dirty="0" smtClean="0"/>
              <a:t> is a major way through which people establish belonging in this region of Africa. Who people descended from affected their identities and the clans or federations of clans that they belonged to. It also often had implications for whom they would marry (since people often married others of similar social status). </a:t>
            </a:r>
            <a:r>
              <a:rPr lang="en-US" dirty="0" smtClean="0"/>
              <a:t>In this region, slaves were removed from kin relations. Their</a:t>
            </a:r>
            <a:r>
              <a:rPr lang="en-US" baseline="0" dirty="0" smtClean="0"/>
              <a:t> children would not continue their lineages, but would rather be the property of their masters. Even if slaves were freed, the lack of kin could be very challenging as they might not have people whom they could live with or who would help them to find work, etc.</a:t>
            </a:r>
            <a:endParaRPr lang="en-US" dirty="0" smtClean="0"/>
          </a:p>
          <a:p>
            <a:pPr marL="171450" indent="-171450">
              <a:buFont typeface="Arial" pitchFamily="34" charset="0"/>
              <a:buChar char="•"/>
            </a:pPr>
            <a:r>
              <a:rPr lang="en-US" dirty="0" smtClean="0"/>
              <a:t>Being</a:t>
            </a:r>
            <a:r>
              <a:rPr lang="en-US" baseline="0" dirty="0" smtClean="0"/>
              <a:t> financially successful in Mauritania was often linked to one’s ability to maintain dependents. These included slaves, but also included other groups. Historically, Mauritania has been a very hierarchical society with a caste system that places some people above others based upon their birth status. For example, Bidhan ‘warrior’ groups often collected money and goods from Bidhan religious groups in turn for their protection. Slavery, then, may be thought of as one kind of dependence on a continuum of dependence. Some scholars argue that many slaves did not leave their masters after independence because of the opportunities for movement within this system (e.g. one could become a higher level of dependent).</a:t>
            </a:r>
          </a:p>
          <a:p>
            <a:pPr marL="171450" indent="-171450">
              <a:buFont typeface="Arial" pitchFamily="34" charset="0"/>
              <a:buChar char="•"/>
            </a:pPr>
            <a:r>
              <a:rPr lang="en-US" baseline="0" dirty="0" smtClean="0"/>
              <a:t>Slave experiences in this region were diverse. Some slaves had higher status than others and conducted more valued tasks. Some slaves left their masters for many months each year to go with their masters’ trade caravans and to conduct business for them. Others rarely lived with their masters, but rather farmed their land; their masters would come at the time of the harvest to collect a share of it. Some women became ‘house’ slaves, taking care of their masters’ children and sometimes even having children themselves with their masters. Typically, these children would be freed after the death of the master (note that free or slave status in Mauritania comes from the mother – i.e. if a woman is a slave her children will be slaves even if the father is free).</a:t>
            </a:r>
            <a:endParaRPr lang="en-US"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8</a:t>
            </a:fld>
            <a:endParaRPr lang="en-US"/>
          </a:p>
        </p:txBody>
      </p:sp>
    </p:spTree>
    <p:extLst>
      <p:ext uri="{BB962C8B-B14F-4D97-AF65-F5344CB8AC3E}">
        <p14:creationId xmlns:p14="http://schemas.microsoft.com/office/powerpoint/2010/main" xmlns="" val="1604489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The Sahel</a:t>
            </a:r>
            <a:r>
              <a:rPr lang="en-US" i="0" baseline="0" dirty="0" smtClean="0"/>
              <a:t> is a semiarid region in West Africa that begins in southern Mauritania. The numbers of slaves varied throughout the Sahel, with there being more in some regions than others.</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These numbers are drawn from the following book: </a:t>
            </a:r>
            <a:r>
              <a:rPr lang="en-US" sz="1200" i="0" kern="1200" dirty="0" smtClean="0">
                <a:solidFill>
                  <a:schemeClr val="tx1"/>
                </a:solidFill>
                <a:latin typeface="+mn-lt"/>
                <a:ea typeface="+mn-ea"/>
                <a:cs typeface="+mn-cs"/>
              </a:rPr>
              <a:t>Martin A. Klein 1998. Slavery and Colonial Rule in French West Africa, African studies series. New York: Cambridge University Press. Klein</a:t>
            </a:r>
            <a:r>
              <a:rPr lang="en-US" sz="1200" i="0" kern="1200" baseline="0" dirty="0" smtClean="0">
                <a:solidFill>
                  <a:schemeClr val="tx1"/>
                </a:solidFill>
                <a:latin typeface="+mn-lt"/>
                <a:ea typeface="+mn-ea"/>
                <a:cs typeface="+mn-cs"/>
              </a:rPr>
              <a:t> emphasizes that it is difficult to estimate what the actual slave population was since, although these numbers are based upon French slave censuses, often owners underestimated the number of slaves that they owned.</a:t>
            </a:r>
            <a:endParaRPr lang="en-US" sz="1200" i="0" kern="1200" dirty="0" smtClean="0">
              <a:solidFill>
                <a:schemeClr val="tx1"/>
              </a:solidFill>
              <a:latin typeface="+mn-lt"/>
              <a:ea typeface="+mn-ea"/>
              <a:cs typeface="+mn-cs"/>
            </a:endParaRPr>
          </a:p>
          <a:p>
            <a:endParaRPr lang="en-US" i="0" dirty="0" smtClean="0"/>
          </a:p>
          <a:p>
            <a:r>
              <a:rPr lang="en-US" i="0" dirty="0" smtClean="0"/>
              <a:t>Kayes is a city in Mali that is close to the border with southern</a:t>
            </a:r>
            <a:r>
              <a:rPr lang="en-US" i="0" baseline="0" dirty="0" smtClean="0"/>
              <a:t> Mauritania.</a:t>
            </a:r>
            <a:endParaRPr lang="en-US" i="0" dirty="0"/>
          </a:p>
        </p:txBody>
      </p:sp>
      <p:sp>
        <p:nvSpPr>
          <p:cNvPr id="4" name="Slide Number Placeholder 3"/>
          <p:cNvSpPr>
            <a:spLocks noGrp="1"/>
          </p:cNvSpPr>
          <p:nvPr>
            <p:ph type="sldNum" sz="quarter" idx="10"/>
          </p:nvPr>
        </p:nvSpPr>
        <p:spPr/>
        <p:txBody>
          <a:bodyPr/>
          <a:lstStyle/>
          <a:p>
            <a:fld id="{5BF6F22E-D97A-4A46-823C-10AE5DBE80F8}" type="slidenum">
              <a:rPr lang="en-US" smtClean="0"/>
              <a:pPr/>
              <a:t>9</a:t>
            </a:fld>
            <a:endParaRPr lang="en-US"/>
          </a:p>
        </p:txBody>
      </p:sp>
    </p:spTree>
    <p:extLst>
      <p:ext uri="{BB962C8B-B14F-4D97-AF65-F5344CB8AC3E}">
        <p14:creationId xmlns:p14="http://schemas.microsoft.com/office/powerpoint/2010/main" xmlns="" val="390697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3C0A30-57E2-4D6F-9D07-A394F1A7F191}" type="datetimeFigureOut">
              <a:rPr lang="en-US" smtClean="0"/>
              <a:pPr/>
              <a:t>6/4/2012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41B3B-F2DE-41F4-B6F4-D24007615D3B}" type="slidenum">
              <a:rPr lang="en-US" smtClean="0"/>
              <a:pPr/>
              <a:t>‹#›</a:t>
            </a:fld>
            <a:endParaRPr lang="en-US"/>
          </a:p>
        </p:txBody>
      </p:sp>
    </p:spTree>
    <p:extLst>
      <p:ext uri="{BB962C8B-B14F-4D97-AF65-F5344CB8AC3E}">
        <p14:creationId xmlns:p14="http://schemas.microsoft.com/office/powerpoint/2010/main" xmlns="" val="342406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3C0A30-57E2-4D6F-9D07-A394F1A7F191}" type="datetimeFigureOut">
              <a:rPr lang="en-US" smtClean="0"/>
              <a:pPr/>
              <a:t>6/4/2012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41B3B-F2DE-41F4-B6F4-D24007615D3B}" type="slidenum">
              <a:rPr lang="en-US" smtClean="0"/>
              <a:pPr/>
              <a:t>‹#›</a:t>
            </a:fld>
            <a:endParaRPr lang="en-US"/>
          </a:p>
        </p:txBody>
      </p:sp>
    </p:spTree>
    <p:extLst>
      <p:ext uri="{BB962C8B-B14F-4D97-AF65-F5344CB8AC3E}">
        <p14:creationId xmlns:p14="http://schemas.microsoft.com/office/powerpoint/2010/main" xmlns="" val="3436730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3C0A30-57E2-4D6F-9D07-A394F1A7F191}" type="datetimeFigureOut">
              <a:rPr lang="en-US" smtClean="0"/>
              <a:pPr/>
              <a:t>6/4/2012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41B3B-F2DE-41F4-B6F4-D24007615D3B}" type="slidenum">
              <a:rPr lang="en-US" smtClean="0"/>
              <a:pPr/>
              <a:t>‹#›</a:t>
            </a:fld>
            <a:endParaRPr lang="en-US"/>
          </a:p>
        </p:txBody>
      </p:sp>
    </p:spTree>
    <p:extLst>
      <p:ext uri="{BB962C8B-B14F-4D97-AF65-F5344CB8AC3E}">
        <p14:creationId xmlns:p14="http://schemas.microsoft.com/office/powerpoint/2010/main" xmlns="" val="242123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3C0A30-57E2-4D6F-9D07-A394F1A7F191}" type="datetimeFigureOut">
              <a:rPr lang="en-US" smtClean="0"/>
              <a:pPr/>
              <a:t>6/4/2012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41B3B-F2DE-41F4-B6F4-D24007615D3B}" type="slidenum">
              <a:rPr lang="en-US" smtClean="0"/>
              <a:pPr/>
              <a:t>‹#›</a:t>
            </a:fld>
            <a:endParaRPr lang="en-US"/>
          </a:p>
        </p:txBody>
      </p:sp>
    </p:spTree>
    <p:extLst>
      <p:ext uri="{BB962C8B-B14F-4D97-AF65-F5344CB8AC3E}">
        <p14:creationId xmlns:p14="http://schemas.microsoft.com/office/powerpoint/2010/main" xmlns="" val="266329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3C0A30-57E2-4D6F-9D07-A394F1A7F191}" type="datetimeFigureOut">
              <a:rPr lang="en-US" smtClean="0"/>
              <a:pPr/>
              <a:t>6/4/2012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41B3B-F2DE-41F4-B6F4-D24007615D3B}" type="slidenum">
              <a:rPr lang="en-US" smtClean="0"/>
              <a:pPr/>
              <a:t>‹#›</a:t>
            </a:fld>
            <a:endParaRPr lang="en-US"/>
          </a:p>
        </p:txBody>
      </p:sp>
    </p:spTree>
    <p:extLst>
      <p:ext uri="{BB962C8B-B14F-4D97-AF65-F5344CB8AC3E}">
        <p14:creationId xmlns:p14="http://schemas.microsoft.com/office/powerpoint/2010/main" xmlns="" val="39318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3C0A30-57E2-4D6F-9D07-A394F1A7F191}" type="datetimeFigureOut">
              <a:rPr lang="en-US" smtClean="0"/>
              <a:pPr/>
              <a:t>6/4/2012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41B3B-F2DE-41F4-B6F4-D24007615D3B}" type="slidenum">
              <a:rPr lang="en-US" smtClean="0"/>
              <a:pPr/>
              <a:t>‹#›</a:t>
            </a:fld>
            <a:endParaRPr lang="en-US"/>
          </a:p>
        </p:txBody>
      </p:sp>
    </p:spTree>
    <p:extLst>
      <p:ext uri="{BB962C8B-B14F-4D97-AF65-F5344CB8AC3E}">
        <p14:creationId xmlns:p14="http://schemas.microsoft.com/office/powerpoint/2010/main" xmlns="" val="1718414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3C0A30-57E2-4D6F-9D07-A394F1A7F191}" type="datetimeFigureOut">
              <a:rPr lang="en-US" smtClean="0"/>
              <a:pPr/>
              <a:t>6/4/2012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41B3B-F2DE-41F4-B6F4-D24007615D3B}" type="slidenum">
              <a:rPr lang="en-US" smtClean="0"/>
              <a:pPr/>
              <a:t>‹#›</a:t>
            </a:fld>
            <a:endParaRPr lang="en-US"/>
          </a:p>
        </p:txBody>
      </p:sp>
    </p:spTree>
    <p:extLst>
      <p:ext uri="{BB962C8B-B14F-4D97-AF65-F5344CB8AC3E}">
        <p14:creationId xmlns:p14="http://schemas.microsoft.com/office/powerpoint/2010/main" xmlns="" val="331495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3C0A30-57E2-4D6F-9D07-A394F1A7F191}" type="datetimeFigureOut">
              <a:rPr lang="en-US" smtClean="0"/>
              <a:pPr/>
              <a:t>6/4/2012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41B3B-F2DE-41F4-B6F4-D24007615D3B}" type="slidenum">
              <a:rPr lang="en-US" smtClean="0"/>
              <a:pPr/>
              <a:t>‹#›</a:t>
            </a:fld>
            <a:endParaRPr lang="en-US"/>
          </a:p>
        </p:txBody>
      </p:sp>
    </p:spTree>
    <p:extLst>
      <p:ext uri="{BB962C8B-B14F-4D97-AF65-F5344CB8AC3E}">
        <p14:creationId xmlns:p14="http://schemas.microsoft.com/office/powerpoint/2010/main" xmlns="" val="44140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C0A30-57E2-4D6F-9D07-A394F1A7F191}" type="datetimeFigureOut">
              <a:rPr lang="en-US" smtClean="0"/>
              <a:pPr/>
              <a:t>6/4/2012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D41B3B-F2DE-41F4-B6F4-D24007615D3B}" type="slidenum">
              <a:rPr lang="en-US" smtClean="0"/>
              <a:pPr/>
              <a:t>‹#›</a:t>
            </a:fld>
            <a:endParaRPr lang="en-US"/>
          </a:p>
        </p:txBody>
      </p:sp>
    </p:spTree>
    <p:extLst>
      <p:ext uri="{BB962C8B-B14F-4D97-AF65-F5344CB8AC3E}">
        <p14:creationId xmlns:p14="http://schemas.microsoft.com/office/powerpoint/2010/main" xmlns="" val="155032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C0A30-57E2-4D6F-9D07-A394F1A7F191}" type="datetimeFigureOut">
              <a:rPr lang="en-US" smtClean="0"/>
              <a:pPr/>
              <a:t>6/4/2012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41B3B-F2DE-41F4-B6F4-D24007615D3B}" type="slidenum">
              <a:rPr lang="en-US" smtClean="0"/>
              <a:pPr/>
              <a:t>‹#›</a:t>
            </a:fld>
            <a:endParaRPr lang="en-US"/>
          </a:p>
        </p:txBody>
      </p:sp>
    </p:spTree>
    <p:extLst>
      <p:ext uri="{BB962C8B-B14F-4D97-AF65-F5344CB8AC3E}">
        <p14:creationId xmlns:p14="http://schemas.microsoft.com/office/powerpoint/2010/main" xmlns="" val="2405726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C0A30-57E2-4D6F-9D07-A394F1A7F191}" type="datetimeFigureOut">
              <a:rPr lang="en-US" smtClean="0"/>
              <a:pPr/>
              <a:t>6/4/2012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41B3B-F2DE-41F4-B6F4-D24007615D3B}" type="slidenum">
              <a:rPr lang="en-US" smtClean="0"/>
              <a:pPr/>
              <a:t>‹#›</a:t>
            </a:fld>
            <a:endParaRPr lang="en-US"/>
          </a:p>
        </p:txBody>
      </p:sp>
    </p:spTree>
    <p:extLst>
      <p:ext uri="{BB962C8B-B14F-4D97-AF65-F5344CB8AC3E}">
        <p14:creationId xmlns:p14="http://schemas.microsoft.com/office/powerpoint/2010/main" xmlns="" val="174240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C0A30-57E2-4D6F-9D07-A394F1A7F191}" type="datetimeFigureOut">
              <a:rPr lang="en-US" smtClean="0"/>
              <a:pPr/>
              <a:t>6/4/2012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41B3B-F2DE-41F4-B6F4-D24007615D3B}" type="slidenum">
              <a:rPr lang="en-US" smtClean="0"/>
              <a:pPr/>
              <a:t>‹#›</a:t>
            </a:fld>
            <a:endParaRPr lang="en-US"/>
          </a:p>
        </p:txBody>
      </p:sp>
    </p:spTree>
    <p:extLst>
      <p:ext uri="{BB962C8B-B14F-4D97-AF65-F5344CB8AC3E}">
        <p14:creationId xmlns:p14="http://schemas.microsoft.com/office/powerpoint/2010/main" xmlns="" val="3119229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colonialwarfare18901975.devhub.com/blog/570966-tirailleurs-senegalai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7Uzv5hURAX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utexas.edu/cola/orgs/hemispheres/curriculum/slavery.ph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autocww.colorado.edu/~blackmon/E64ContentFiles/AfricanHistory/SlaveryInAfrica.html" TargetMode="External"/><Relationship Id="rId4" Type="http://schemas.openxmlformats.org/officeDocument/2006/relationships/hyperlink" Target="http://www.pbs.org/wonders/Classrm/lesson3.ht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johomaps.com/af/afrique1.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dirty="0" smtClean="0">
                <a:latin typeface="Cambria" pitchFamily="18" charset="0"/>
              </a:rPr>
              <a:t>Antislavery Movements in the Islamic Republic of Mauritania</a:t>
            </a:r>
            <a:endParaRPr lang="en-US" dirty="0">
              <a:latin typeface="Cambria" pitchFamily="18" charset="0"/>
            </a:endParaRPr>
          </a:p>
        </p:txBody>
      </p:sp>
      <p:sp>
        <p:nvSpPr>
          <p:cNvPr id="3" name="Subtitle 2"/>
          <p:cNvSpPr>
            <a:spLocks noGrp="1"/>
          </p:cNvSpPr>
          <p:nvPr>
            <p:ph type="subTitle" idx="1"/>
          </p:nvPr>
        </p:nvSpPr>
        <p:spPr/>
        <p:txBody>
          <a:bodyPr>
            <a:normAutofit fontScale="85000" lnSpcReduction="20000"/>
          </a:bodyPr>
          <a:lstStyle/>
          <a:p>
            <a:r>
              <a:rPr lang="en-US" dirty="0" smtClean="0">
                <a:latin typeface="Cambria" pitchFamily="18" charset="0"/>
              </a:rPr>
              <a:t>Katherine Wiley</a:t>
            </a:r>
          </a:p>
          <a:p>
            <a:r>
              <a:rPr lang="en-US" dirty="0" smtClean="0">
                <a:latin typeface="Cambria" pitchFamily="18" charset="0"/>
              </a:rPr>
              <a:t>Department of Anthropology</a:t>
            </a:r>
          </a:p>
          <a:p>
            <a:r>
              <a:rPr lang="en-US" dirty="0" smtClean="0">
                <a:latin typeface="Cambria" pitchFamily="18" charset="0"/>
              </a:rPr>
              <a:t>Indiana University</a:t>
            </a:r>
          </a:p>
          <a:p>
            <a:r>
              <a:rPr lang="en-US" dirty="0" smtClean="0">
                <a:latin typeface="Cambria" pitchFamily="18" charset="0"/>
              </a:rPr>
              <a:t>katwiley@indiana.edu</a:t>
            </a:r>
          </a:p>
          <a:p>
            <a:endParaRPr lang="en-US" dirty="0">
              <a:latin typeface="Cambria" pitchFamily="18" charset="0"/>
            </a:endParaRPr>
          </a:p>
        </p:txBody>
      </p:sp>
    </p:spTree>
    <p:extLst>
      <p:ext uri="{BB962C8B-B14F-4D97-AF65-F5344CB8AC3E}">
        <p14:creationId xmlns:p14="http://schemas.microsoft.com/office/powerpoint/2010/main" xmlns="" val="1162912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slavery in Northwest Africa: Early slave trade</a:t>
            </a:r>
            <a:endParaRPr lang="en-US" dirty="0"/>
          </a:p>
        </p:txBody>
      </p:sp>
      <p:sp>
        <p:nvSpPr>
          <p:cNvPr id="3" name="Content Placeholder 2"/>
          <p:cNvSpPr>
            <a:spLocks noGrp="1"/>
          </p:cNvSpPr>
          <p:nvPr>
            <p:ph idx="1"/>
          </p:nvPr>
        </p:nvSpPr>
        <p:spPr>
          <a:xfrm>
            <a:off x="533400" y="1752600"/>
            <a:ext cx="8229600" cy="4724400"/>
          </a:xfrm>
        </p:spPr>
        <p:txBody>
          <a:bodyPr>
            <a:normAutofit/>
          </a:bodyPr>
          <a:lstStyle/>
          <a:p>
            <a:r>
              <a:rPr lang="en-US" sz="3600" dirty="0" smtClean="0"/>
              <a:t>Most slaves were captured through raiding</a:t>
            </a:r>
          </a:p>
          <a:p>
            <a:r>
              <a:rPr lang="en-US" sz="3600" dirty="0" smtClean="0"/>
              <a:t>Others were taken to pay debt or as criminal penalties</a:t>
            </a:r>
          </a:p>
          <a:p>
            <a:r>
              <a:rPr lang="en-US" sz="3600" dirty="0" smtClean="0"/>
              <a:t>There was some voluntary enslavement (if people were severely strapped financially)</a:t>
            </a:r>
            <a:endParaRPr lang="en-US" sz="3600" dirty="0"/>
          </a:p>
        </p:txBody>
      </p:sp>
    </p:spTree>
    <p:extLst>
      <p:ext uri="{BB962C8B-B14F-4D97-AF65-F5344CB8AC3E}">
        <p14:creationId xmlns:p14="http://schemas.microsoft.com/office/powerpoint/2010/main" xmlns="" val="367858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hitchcock.itc.virginia.edu/SlaveTrade/collection/large/illustration36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3182" y="-25400"/>
            <a:ext cx="9525000" cy="64674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0" y="6400800"/>
            <a:ext cx="9144000" cy="461665"/>
          </a:xfrm>
          <a:prstGeom prst="rect">
            <a:avLst/>
          </a:prstGeom>
        </p:spPr>
        <p:txBody>
          <a:bodyPr wrap="square">
            <a:spAutoFit/>
          </a:bodyPr>
          <a:lstStyle/>
          <a:p>
            <a:r>
              <a:rPr lang="en-US" sz="1200" dirty="0" smtClean="0"/>
              <a:t>“Enslaved Africans in a Coffle, Eastern Sudan, 1848; </a:t>
            </a:r>
            <a:r>
              <a:rPr lang="en-US" sz="1200" dirty="0"/>
              <a:t>Image Reference </a:t>
            </a:r>
            <a:r>
              <a:rPr lang="en-US" sz="1200" dirty="0" smtClean="0"/>
              <a:t>illustration 369, </a:t>
            </a:r>
            <a:r>
              <a:rPr lang="en-US" sz="1200" dirty="0"/>
              <a:t>as shown on www.slaveryimages.org, compiled by Jerome Handler and Michael </a:t>
            </a:r>
            <a:r>
              <a:rPr lang="en-US" sz="1200" dirty="0" err="1"/>
              <a:t>Tuite</a:t>
            </a:r>
            <a:r>
              <a:rPr lang="en-US" sz="1200" dirty="0"/>
              <a:t>, and sponsored by the Virginia Foundation for the Humanities and the University of Virginia Library."</a:t>
            </a:r>
          </a:p>
        </p:txBody>
      </p:sp>
    </p:spTree>
    <p:extLst>
      <p:ext uri="{BB962C8B-B14F-4D97-AF65-F5344CB8AC3E}">
        <p14:creationId xmlns:p14="http://schemas.microsoft.com/office/powerpoint/2010/main" xmlns="" val="2957803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slavery in Northwest Africa: French colonial policy</a:t>
            </a:r>
            <a:endParaRPr lang="en-US" dirty="0"/>
          </a:p>
        </p:txBody>
      </p:sp>
      <p:sp>
        <p:nvSpPr>
          <p:cNvPr id="4" name="Content Placeholder 3"/>
          <p:cNvSpPr>
            <a:spLocks noGrp="1"/>
          </p:cNvSpPr>
          <p:nvPr>
            <p:ph idx="1"/>
          </p:nvPr>
        </p:nvSpPr>
        <p:spPr/>
        <p:txBody>
          <a:bodyPr/>
          <a:lstStyle/>
          <a:p>
            <a:endParaRPr lang="en-US"/>
          </a:p>
        </p:txBody>
      </p:sp>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2466" b="52742"/>
          <a:stretch/>
        </p:blipFill>
        <p:spPr bwMode="auto">
          <a:xfrm>
            <a:off x="457200" y="-718457"/>
            <a:ext cx="8172450" cy="662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3368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52400"/>
            <a:ext cx="8606433" cy="601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04800" y="6324600"/>
            <a:ext cx="8839200" cy="523220"/>
          </a:xfrm>
          <a:prstGeom prst="rect">
            <a:avLst/>
          </a:prstGeom>
          <a:noFill/>
        </p:spPr>
        <p:txBody>
          <a:bodyPr wrap="square" rtlCol="0">
            <a:spAutoFit/>
          </a:bodyPr>
          <a:lstStyle/>
          <a:p>
            <a:r>
              <a:rPr lang="en-US" sz="1400" dirty="0" smtClean="0"/>
              <a:t>Photo by Odette du Puigaudeau; “Poste de </a:t>
            </a:r>
            <a:r>
              <a:rPr lang="en-US" sz="1400" dirty="0" err="1" smtClean="0"/>
              <a:t>Boutilimit</a:t>
            </a:r>
            <a:r>
              <a:rPr lang="en-US" sz="1400" dirty="0" smtClean="0"/>
              <a:t>. </a:t>
            </a:r>
            <a:r>
              <a:rPr lang="en-US" sz="1400" dirty="0" err="1" smtClean="0"/>
              <a:t>Arriv</a:t>
            </a:r>
            <a:r>
              <a:rPr lang="en-US" sz="1400" dirty="0" err="1" smtClean="0">
                <a:latin typeface="Times New Roman"/>
                <a:cs typeface="Times New Roman"/>
              </a:rPr>
              <a:t>ée</a:t>
            </a:r>
            <a:r>
              <a:rPr lang="en-US" sz="1400" dirty="0" smtClean="0">
                <a:latin typeface="Times New Roman"/>
                <a:cs typeface="Times New Roman"/>
              </a:rPr>
              <a:t> </a:t>
            </a:r>
            <a:r>
              <a:rPr lang="en-US" sz="1400" dirty="0" err="1" smtClean="0">
                <a:latin typeface="Times New Roman"/>
                <a:cs typeface="Times New Roman"/>
              </a:rPr>
              <a:t>d’une</a:t>
            </a:r>
            <a:r>
              <a:rPr lang="en-US" sz="1400" dirty="0" smtClean="0">
                <a:latin typeface="Times New Roman"/>
                <a:cs typeface="Times New Roman"/>
              </a:rPr>
              <a:t> </a:t>
            </a:r>
            <a:r>
              <a:rPr lang="en-US" sz="1400" dirty="0" err="1" smtClean="0">
                <a:latin typeface="Times New Roman"/>
                <a:cs typeface="Times New Roman"/>
              </a:rPr>
              <a:t>caravane</a:t>
            </a:r>
            <a:r>
              <a:rPr lang="en-US" sz="1400" dirty="0" smtClean="0">
                <a:latin typeface="Times New Roman"/>
                <a:cs typeface="Times New Roman"/>
              </a:rPr>
              <a:t> [The post of </a:t>
            </a:r>
            <a:r>
              <a:rPr lang="en-US" sz="1400" dirty="0" err="1" smtClean="0">
                <a:latin typeface="Times New Roman"/>
                <a:cs typeface="Times New Roman"/>
              </a:rPr>
              <a:t>Boutilimit</a:t>
            </a:r>
            <a:r>
              <a:rPr lang="en-US" sz="1400" dirty="0" smtClean="0">
                <a:latin typeface="Times New Roman"/>
                <a:cs typeface="Times New Roman"/>
              </a:rPr>
              <a:t>. </a:t>
            </a:r>
            <a:r>
              <a:rPr lang="en-US" sz="1400" dirty="0" err="1" smtClean="0">
                <a:latin typeface="Times New Roman"/>
                <a:cs typeface="Times New Roman"/>
              </a:rPr>
              <a:t>Arival</a:t>
            </a:r>
            <a:r>
              <a:rPr lang="en-US" sz="1400" dirty="0" smtClean="0">
                <a:latin typeface="Times New Roman"/>
                <a:cs typeface="Times New Roman"/>
              </a:rPr>
              <a:t> of a caravan]. From the Archives </a:t>
            </a:r>
            <a:r>
              <a:rPr lang="en-US" sz="1400" dirty="0" err="1" smtClean="0">
                <a:latin typeface="Times New Roman"/>
                <a:cs typeface="Times New Roman"/>
              </a:rPr>
              <a:t>nationales</a:t>
            </a:r>
            <a:r>
              <a:rPr lang="en-US" sz="1400" dirty="0" smtClean="0">
                <a:latin typeface="Times New Roman"/>
                <a:cs typeface="Times New Roman"/>
              </a:rPr>
              <a:t> </a:t>
            </a:r>
            <a:r>
              <a:rPr lang="en-US" sz="1400" dirty="0" err="1" smtClean="0">
                <a:latin typeface="Times New Roman"/>
                <a:cs typeface="Times New Roman"/>
              </a:rPr>
              <a:t>d’outre</a:t>
            </a:r>
            <a:r>
              <a:rPr lang="en-US" sz="1400" dirty="0" smtClean="0">
                <a:latin typeface="Times New Roman"/>
                <a:cs typeface="Times New Roman"/>
              </a:rPr>
              <a:t> </a:t>
            </a:r>
            <a:r>
              <a:rPr lang="en-US" sz="1400" dirty="0" err="1" smtClean="0">
                <a:latin typeface="Times New Roman"/>
                <a:cs typeface="Times New Roman"/>
              </a:rPr>
              <a:t>mers</a:t>
            </a:r>
            <a:r>
              <a:rPr lang="en-US" sz="1400" dirty="0" smtClean="0">
                <a:latin typeface="Times New Roman"/>
                <a:cs typeface="Times New Roman"/>
              </a:rPr>
              <a:t>; FR CAOM 30Fi39/67</a:t>
            </a:r>
            <a:endParaRPr lang="en-US" sz="1400" dirty="0"/>
          </a:p>
        </p:txBody>
      </p:sp>
    </p:spTree>
    <p:extLst>
      <p:ext uri="{BB962C8B-B14F-4D97-AF65-F5344CB8AC3E}">
        <p14:creationId xmlns:p14="http://schemas.microsoft.com/office/powerpoint/2010/main" xmlns="" val="1214228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4337" y="228600"/>
            <a:ext cx="8424863" cy="5957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57200" y="6172200"/>
            <a:ext cx="8534400" cy="584775"/>
          </a:xfrm>
          <a:prstGeom prst="rect">
            <a:avLst/>
          </a:prstGeom>
          <a:noFill/>
        </p:spPr>
        <p:txBody>
          <a:bodyPr wrap="square" rtlCol="0">
            <a:spAutoFit/>
          </a:bodyPr>
          <a:lstStyle/>
          <a:p>
            <a:r>
              <a:rPr lang="en-US" sz="1600" dirty="0" smtClean="0"/>
              <a:t>Anonymous. 1945. “Au </a:t>
            </a:r>
            <a:r>
              <a:rPr lang="en-US" sz="1600" dirty="0" err="1" smtClean="0"/>
              <a:t>campement</a:t>
            </a:r>
            <a:r>
              <a:rPr lang="en-US" sz="1600" dirty="0" smtClean="0"/>
              <a:t> du </a:t>
            </a:r>
            <a:r>
              <a:rPr lang="en-US" sz="1600" dirty="0" err="1" smtClean="0"/>
              <a:t>groupe</a:t>
            </a:r>
            <a:r>
              <a:rPr lang="en-US" sz="1600" dirty="0" smtClean="0"/>
              <a:t> </a:t>
            </a:r>
            <a:r>
              <a:rPr lang="en-US" sz="1600" dirty="0" err="1" smtClean="0"/>
              <a:t>nomade</a:t>
            </a:r>
            <a:r>
              <a:rPr lang="en-US" sz="1600" dirty="0" smtClean="0"/>
              <a:t> </a:t>
            </a:r>
            <a:r>
              <a:rPr lang="en-US" sz="1600" dirty="0" err="1" smtClean="0"/>
              <a:t>d’Akjoujt</a:t>
            </a:r>
            <a:r>
              <a:rPr lang="en-US" sz="1600" dirty="0" smtClean="0"/>
              <a:t> [In the camp of the nomadic group of </a:t>
            </a:r>
            <a:r>
              <a:rPr lang="en-US" sz="1600" dirty="0" err="1" smtClean="0"/>
              <a:t>Akjoujt</a:t>
            </a:r>
            <a:r>
              <a:rPr lang="en-US" sz="1600" dirty="0" smtClean="0"/>
              <a:t>].” In Archive </a:t>
            </a:r>
            <a:r>
              <a:rPr lang="en-US" sz="1600" dirty="0" err="1" smtClean="0"/>
              <a:t>nationales</a:t>
            </a:r>
            <a:r>
              <a:rPr lang="en-US" sz="1600" dirty="0" smtClean="0"/>
              <a:t> </a:t>
            </a:r>
            <a:r>
              <a:rPr lang="en-US" sz="1600" dirty="0" err="1" smtClean="0"/>
              <a:t>d’outre</a:t>
            </a:r>
            <a:r>
              <a:rPr lang="en-US" sz="1600" dirty="0" smtClean="0"/>
              <a:t>-mer. FR CAOM 30Fi35/44</a:t>
            </a:r>
            <a:endParaRPr lang="en-US" sz="1600" dirty="0"/>
          </a:p>
        </p:txBody>
      </p:sp>
    </p:spTree>
    <p:extLst>
      <p:ext uri="{BB962C8B-B14F-4D97-AF65-F5344CB8AC3E}">
        <p14:creationId xmlns:p14="http://schemas.microsoft.com/office/powerpoint/2010/main" xmlns="" val="3617308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French colonial antislavery policy</a:t>
            </a:r>
            <a:endParaRPr lang="en-US" dirty="0"/>
          </a:p>
        </p:txBody>
      </p:sp>
      <p:sp>
        <p:nvSpPr>
          <p:cNvPr id="3" name="Content Placeholder 2"/>
          <p:cNvSpPr>
            <a:spLocks noGrp="1"/>
          </p:cNvSpPr>
          <p:nvPr>
            <p:ph idx="1"/>
          </p:nvPr>
        </p:nvSpPr>
        <p:spPr>
          <a:xfrm>
            <a:off x="609600" y="1600200"/>
            <a:ext cx="8305800" cy="4525963"/>
          </a:xfrm>
        </p:spPr>
        <p:txBody>
          <a:bodyPr>
            <a:normAutofit lnSpcReduction="10000"/>
          </a:bodyPr>
          <a:lstStyle/>
          <a:p>
            <a:r>
              <a:rPr lang="en-US" dirty="0" smtClean="0"/>
              <a:t>The French were largely ambivalent about abolishing slavery in Mauritania</a:t>
            </a:r>
          </a:p>
          <a:p>
            <a:r>
              <a:rPr lang="en-US" dirty="0" smtClean="0"/>
              <a:t>They feared that ending slavery would damage their relations with allies and hurt the economy</a:t>
            </a:r>
          </a:p>
          <a:p>
            <a:r>
              <a:rPr lang="en-US" dirty="0" smtClean="0"/>
              <a:t>They said they wanted to avoid disrupting local customs</a:t>
            </a:r>
          </a:p>
          <a:p>
            <a:r>
              <a:rPr lang="en-US" dirty="0" smtClean="0"/>
              <a:t>They sometimes justified their colonial expansion as a way to abolish slavery</a:t>
            </a:r>
            <a:endParaRPr lang="en-US" dirty="0"/>
          </a:p>
        </p:txBody>
      </p:sp>
    </p:spTree>
    <p:extLst>
      <p:ext uri="{BB962C8B-B14F-4D97-AF65-F5344CB8AC3E}">
        <p14:creationId xmlns:p14="http://schemas.microsoft.com/office/powerpoint/2010/main" xmlns="" val="178431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Slave agency</a:t>
            </a:r>
            <a:endParaRPr lang="en-US" dirty="0"/>
          </a:p>
        </p:txBody>
      </p:sp>
      <p:sp>
        <p:nvSpPr>
          <p:cNvPr id="3" name="Content Placeholder 2"/>
          <p:cNvSpPr>
            <a:spLocks noGrp="1"/>
          </p:cNvSpPr>
          <p:nvPr>
            <p:ph idx="1"/>
          </p:nvPr>
        </p:nvSpPr>
        <p:spPr>
          <a:xfrm>
            <a:off x="457200" y="1219200"/>
            <a:ext cx="8229600" cy="5287963"/>
          </a:xfrm>
        </p:spPr>
        <p:txBody>
          <a:bodyPr>
            <a:normAutofit/>
          </a:bodyPr>
          <a:lstStyle/>
          <a:p>
            <a:r>
              <a:rPr lang="en-US" dirty="0" smtClean="0"/>
              <a:t>Despite the ambivalence of the French and local leaders, many slaves managed to shift their own statuses by</a:t>
            </a:r>
          </a:p>
          <a:p>
            <a:pPr lvl="1"/>
            <a:r>
              <a:rPr lang="en-US" dirty="0" smtClean="0"/>
              <a:t>Running away</a:t>
            </a:r>
          </a:p>
          <a:p>
            <a:pPr lvl="1"/>
            <a:r>
              <a:rPr lang="en-US" dirty="0" smtClean="0"/>
              <a:t>Working in wage labor (provided by French)</a:t>
            </a:r>
          </a:p>
          <a:p>
            <a:pPr lvl="1"/>
            <a:r>
              <a:rPr lang="en-US" dirty="0" smtClean="0"/>
              <a:t>Joining religious orders</a:t>
            </a:r>
          </a:p>
          <a:p>
            <a:pPr lvl="1"/>
            <a:r>
              <a:rPr lang="en-US" dirty="0" smtClean="0"/>
              <a:t>Renegotiating relationships with masters</a:t>
            </a:r>
          </a:p>
          <a:p>
            <a:pPr lvl="1"/>
            <a:r>
              <a:rPr lang="en-US" dirty="0" smtClean="0"/>
              <a:t>Buying their freedom</a:t>
            </a:r>
          </a:p>
          <a:p>
            <a:pPr lvl="1"/>
            <a:r>
              <a:rPr lang="en-US" dirty="0" smtClean="0"/>
              <a:t>Fighting in French wars</a:t>
            </a:r>
          </a:p>
          <a:p>
            <a:pPr lvl="1"/>
            <a:r>
              <a:rPr lang="en-US" dirty="0" smtClean="0"/>
              <a:t>Being freed by their masters</a:t>
            </a:r>
            <a:endParaRPr lang="en-US" dirty="0"/>
          </a:p>
        </p:txBody>
      </p:sp>
    </p:spTree>
    <p:extLst>
      <p:ext uri="{BB962C8B-B14F-4D97-AF65-F5344CB8AC3E}">
        <p14:creationId xmlns:p14="http://schemas.microsoft.com/office/powerpoint/2010/main" xmlns="" val="105513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colonialwarfare18901975.devhub.com/img/upload/sinfgj.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4691" y="-196562"/>
            <a:ext cx="9296400" cy="70199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581400" y="6428601"/>
            <a:ext cx="6019800" cy="276999"/>
          </a:xfrm>
          <a:prstGeom prst="rect">
            <a:avLst/>
          </a:prstGeom>
        </p:spPr>
        <p:txBody>
          <a:bodyPr wrap="square">
            <a:spAutoFit/>
          </a:bodyPr>
          <a:lstStyle/>
          <a:p>
            <a:r>
              <a:rPr lang="en-US" sz="1200" dirty="0" smtClean="0">
                <a:solidFill>
                  <a:srgbClr val="FFFF00"/>
                </a:solidFill>
                <a:hlinkClick r:id="rId4"/>
              </a:rPr>
              <a:t>http://colonialwarfare18901975.devhub.com/blog/570966-tirailleurs-senegalais/</a:t>
            </a:r>
            <a:endParaRPr lang="en-US" sz="1200" dirty="0">
              <a:solidFill>
                <a:srgbClr val="FFFF00"/>
              </a:solidFill>
            </a:endParaRPr>
          </a:p>
        </p:txBody>
      </p:sp>
    </p:spTree>
    <p:extLst>
      <p:ext uri="{BB962C8B-B14F-4D97-AF65-F5344CB8AC3E}">
        <p14:creationId xmlns:p14="http://schemas.microsoft.com/office/powerpoint/2010/main" xmlns="" val="1501043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slavery in Mauritania post-independence</a:t>
            </a:r>
            <a:endParaRPr lang="en-US" dirty="0"/>
          </a:p>
        </p:txBody>
      </p:sp>
      <p:sp>
        <p:nvSpPr>
          <p:cNvPr id="3" name="Content Placeholder 2"/>
          <p:cNvSpPr>
            <a:spLocks noGrp="1"/>
          </p:cNvSpPr>
          <p:nvPr>
            <p:ph idx="1"/>
          </p:nvPr>
        </p:nvSpPr>
        <p:spPr>
          <a:xfrm>
            <a:off x="304800" y="5486400"/>
            <a:ext cx="8534400" cy="4525963"/>
          </a:xfrm>
        </p:spPr>
        <p:txBody>
          <a:bodyPr/>
          <a:lstStyle/>
          <a:p>
            <a:pPr marL="0" indent="0" algn="ctr">
              <a:buNone/>
            </a:pPr>
            <a:r>
              <a:rPr lang="en-US" dirty="0" smtClean="0"/>
              <a:t>We can’t really talk about an </a:t>
            </a:r>
            <a:r>
              <a:rPr lang="en-US" i="1" dirty="0" smtClean="0"/>
              <a:t>end </a:t>
            </a:r>
            <a:r>
              <a:rPr lang="en-US" dirty="0" smtClean="0"/>
              <a:t>to slavery, but rather a gradual transition away from it </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1600200"/>
            <a:ext cx="57150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9118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Post-independence policy on slavery</a:t>
            </a:r>
            <a:endParaRPr lang="en-US" dirty="0"/>
          </a:p>
        </p:txBody>
      </p:sp>
      <p:sp>
        <p:nvSpPr>
          <p:cNvPr id="3" name="Content Placeholder 2"/>
          <p:cNvSpPr>
            <a:spLocks noGrp="1"/>
          </p:cNvSpPr>
          <p:nvPr>
            <p:ph idx="1"/>
          </p:nvPr>
        </p:nvSpPr>
        <p:spPr/>
        <p:txBody>
          <a:bodyPr/>
          <a:lstStyle/>
          <a:p>
            <a:r>
              <a:rPr lang="en-US" dirty="0" smtClean="0"/>
              <a:t>1961 constitution declares that all citizens are equal</a:t>
            </a:r>
          </a:p>
          <a:p>
            <a:r>
              <a:rPr lang="en-US" dirty="0" smtClean="0"/>
              <a:t>Slavery officially declared illegal in Mauritania in 1980 (enforced in 1981 law)</a:t>
            </a:r>
          </a:p>
          <a:p>
            <a:r>
              <a:rPr lang="en-US" dirty="0" smtClean="0"/>
              <a:t>2007 law condemns slavery as a criminal act and introduces mechanisms to punish those who practice it</a:t>
            </a:r>
            <a:endParaRPr lang="en-US" dirty="0"/>
          </a:p>
        </p:txBody>
      </p:sp>
    </p:spTree>
    <p:extLst>
      <p:ext uri="{BB962C8B-B14F-4D97-AF65-F5344CB8AC3E}">
        <p14:creationId xmlns:p14="http://schemas.microsoft.com/office/powerpoint/2010/main" xmlns="" val="3508278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6000" dirty="0" smtClean="0">
                <a:hlinkClick r:id="rId3"/>
              </a:rPr>
              <a:t>Slavery in Mauritania</a:t>
            </a:r>
            <a:endParaRPr lang="en-US" sz="6000" dirty="0"/>
          </a:p>
        </p:txBody>
      </p:sp>
      <p:pic>
        <p:nvPicPr>
          <p:cNvPr id="4" name="Content Placeholder 3" descr="Screen Clipping"/>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1736720" y="1600200"/>
            <a:ext cx="5670559" cy="4525963"/>
          </a:xfrm>
        </p:spPr>
      </p:pic>
    </p:spTree>
    <p:extLst>
      <p:ext uri="{BB962C8B-B14F-4D97-AF65-F5344CB8AC3E}">
        <p14:creationId xmlns:p14="http://schemas.microsoft.com/office/powerpoint/2010/main" xmlns="" val="2925851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El-</a:t>
            </a:r>
            <a:r>
              <a:rPr lang="en-US" i="1" dirty="0" err="1" smtClean="0"/>
              <a:t>Hor</a:t>
            </a:r>
            <a:r>
              <a:rPr lang="en-US" dirty="0" smtClean="0"/>
              <a:t> (Freedom) Movement</a:t>
            </a:r>
            <a:endParaRPr lang="en-US" dirty="0"/>
          </a:p>
        </p:txBody>
      </p:sp>
      <p:sp>
        <p:nvSpPr>
          <p:cNvPr id="3" name="Content Placeholder 2"/>
          <p:cNvSpPr>
            <a:spLocks noGrp="1"/>
          </p:cNvSpPr>
          <p:nvPr>
            <p:ph idx="1"/>
          </p:nvPr>
        </p:nvSpPr>
        <p:spPr/>
        <p:txBody>
          <a:bodyPr>
            <a:normAutofit/>
          </a:bodyPr>
          <a:lstStyle/>
          <a:p>
            <a:r>
              <a:rPr lang="en-US" dirty="0" smtClean="0"/>
              <a:t>Haratine political movement that formed in 1970s</a:t>
            </a:r>
          </a:p>
          <a:p>
            <a:r>
              <a:rPr lang="en-US" dirty="0" smtClean="0"/>
              <a:t>Sought increased rights and recognition for Haratine</a:t>
            </a:r>
          </a:p>
          <a:p>
            <a:r>
              <a:rPr lang="en-US" dirty="0" smtClean="0"/>
              <a:t>Charter promises to fight against economic exploitation, promote mass education, and support property and marriage rights </a:t>
            </a:r>
          </a:p>
          <a:p>
            <a:r>
              <a:rPr lang="en-US" dirty="0" smtClean="0"/>
              <a:t>Made gains in municipal elections</a:t>
            </a:r>
            <a:endParaRPr lang="en-US" dirty="0"/>
          </a:p>
        </p:txBody>
      </p:sp>
    </p:spTree>
    <p:extLst>
      <p:ext uri="{BB962C8B-B14F-4D97-AF65-F5344CB8AC3E}">
        <p14:creationId xmlns:p14="http://schemas.microsoft.com/office/powerpoint/2010/main" xmlns="" val="4216596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El-</a:t>
            </a:r>
            <a:r>
              <a:rPr lang="en-US" dirty="0" err="1" smtClean="0"/>
              <a:t>Hor</a:t>
            </a:r>
            <a:endParaRPr lang="en-US" dirty="0"/>
          </a:p>
        </p:txBody>
      </p:sp>
      <p:sp>
        <p:nvSpPr>
          <p:cNvPr id="3" name="Content Placeholder 2"/>
          <p:cNvSpPr>
            <a:spLocks noGrp="1"/>
          </p:cNvSpPr>
          <p:nvPr>
            <p:ph idx="1"/>
          </p:nvPr>
        </p:nvSpPr>
        <p:spPr>
          <a:xfrm>
            <a:off x="457200" y="1752600"/>
            <a:ext cx="8229600" cy="4953000"/>
          </a:xfrm>
        </p:spPr>
        <p:txBody>
          <a:bodyPr>
            <a:normAutofit/>
          </a:bodyPr>
          <a:lstStyle/>
          <a:p>
            <a:r>
              <a:rPr lang="en-US" sz="3600" dirty="0" smtClean="0"/>
              <a:t>Argued that a distinct Haratine ethnic group exists that is separate from Bidhan (vs. Haratine who wanted to assimilate with the Bidhan)</a:t>
            </a:r>
          </a:p>
          <a:p>
            <a:r>
              <a:rPr lang="en-US" sz="3600" dirty="0" smtClean="0"/>
              <a:t>Not all Haratine were united behind principles of El-</a:t>
            </a:r>
            <a:r>
              <a:rPr lang="en-US" sz="3600" dirty="0" err="1" smtClean="0"/>
              <a:t>Hor</a:t>
            </a:r>
            <a:endParaRPr lang="en-US" sz="3600" dirty="0"/>
          </a:p>
        </p:txBody>
      </p:sp>
    </p:spTree>
    <p:extLst>
      <p:ext uri="{BB962C8B-B14F-4D97-AF65-F5344CB8AC3E}">
        <p14:creationId xmlns:p14="http://schemas.microsoft.com/office/powerpoint/2010/main" xmlns="" val="3534609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OF EL-HOR</a:t>
            </a:r>
            <a:endParaRPr lang="en-US" dirty="0"/>
          </a:p>
        </p:txBody>
      </p:sp>
      <p:sp>
        <p:nvSpPr>
          <p:cNvPr id="3" name="Content Placeholder 2"/>
          <p:cNvSpPr>
            <a:spLocks noGrp="1"/>
          </p:cNvSpPr>
          <p:nvPr>
            <p:ph idx="1"/>
          </p:nvPr>
        </p:nvSpPr>
        <p:spPr/>
        <p:txBody>
          <a:bodyPr/>
          <a:lstStyle/>
          <a:p>
            <a:endParaRPr lang="en-US" dirty="0"/>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0" y="0"/>
            <a:ext cx="4754478" cy="6817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2080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t>
            </a:r>
            <a:r>
              <a:rPr lang="en-US" dirty="0" err="1" smtClean="0"/>
              <a:t>Hor</a:t>
            </a:r>
            <a:r>
              <a:rPr lang="en-US" dirty="0" smtClean="0"/>
              <a:t> methods</a:t>
            </a:r>
            <a:endParaRPr lang="en-US" dirty="0"/>
          </a:p>
        </p:txBody>
      </p:sp>
      <p:sp>
        <p:nvSpPr>
          <p:cNvPr id="3" name="Content Placeholder 2"/>
          <p:cNvSpPr>
            <a:spLocks noGrp="1"/>
          </p:cNvSpPr>
          <p:nvPr>
            <p:ph idx="1"/>
          </p:nvPr>
        </p:nvSpPr>
        <p:spPr/>
        <p:txBody>
          <a:bodyPr/>
          <a:lstStyle/>
          <a:p>
            <a:r>
              <a:rPr lang="en-US" dirty="0" smtClean="0"/>
              <a:t>Carry out series of demonstrations for equality</a:t>
            </a:r>
          </a:p>
          <a:p>
            <a:r>
              <a:rPr lang="en-US" dirty="0" smtClean="0"/>
              <a:t>In 1980 protest selling of woman in north; several leaders are arrested and tortured</a:t>
            </a:r>
          </a:p>
          <a:p>
            <a:r>
              <a:rPr lang="en-US" dirty="0" smtClean="0"/>
              <a:t>Their imprisonment leads to much international attention which may have contributed to government reforms</a:t>
            </a:r>
            <a:endParaRPr lang="en-US" dirty="0"/>
          </a:p>
        </p:txBody>
      </p:sp>
    </p:spTree>
    <p:extLst>
      <p:ext uri="{BB962C8B-B14F-4D97-AF65-F5344CB8AC3E}">
        <p14:creationId xmlns:p14="http://schemas.microsoft.com/office/powerpoint/2010/main" xmlns="" val="1066955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 Movements</a:t>
            </a:r>
            <a:endParaRPr lang="en-US" dirty="0"/>
          </a:p>
        </p:txBody>
      </p:sp>
      <p:sp>
        <p:nvSpPr>
          <p:cNvPr id="3" name="Content Placeholder 2"/>
          <p:cNvSpPr>
            <a:spLocks noGrp="1"/>
          </p:cNvSpPr>
          <p:nvPr>
            <p:ph idx="1"/>
          </p:nvPr>
        </p:nvSpPr>
        <p:spPr>
          <a:xfrm>
            <a:off x="457200" y="1600200"/>
            <a:ext cx="4343400" cy="4525963"/>
          </a:xfrm>
        </p:spPr>
        <p:txBody>
          <a:bodyPr>
            <a:normAutofit fontScale="92500"/>
          </a:bodyPr>
          <a:lstStyle/>
          <a:p>
            <a:r>
              <a:rPr lang="en-US" dirty="0" smtClean="0"/>
              <a:t>Many private organizations have missions to fight against slavery today</a:t>
            </a:r>
          </a:p>
          <a:p>
            <a:pPr lvl="1"/>
            <a:r>
              <a:rPr lang="en-US" dirty="0" smtClean="0"/>
              <a:t>SOS </a:t>
            </a:r>
            <a:r>
              <a:rPr lang="en-US" dirty="0" err="1"/>
              <a:t>E</a:t>
            </a:r>
            <a:r>
              <a:rPr lang="en-US" dirty="0" err="1" smtClean="0"/>
              <a:t>sclaves</a:t>
            </a:r>
            <a:r>
              <a:rPr lang="en-US" dirty="0" smtClean="0"/>
              <a:t> (SOS slaves)</a:t>
            </a:r>
          </a:p>
          <a:p>
            <a:pPr lvl="1"/>
            <a:r>
              <a:rPr lang="en-US" dirty="0" smtClean="0"/>
              <a:t>Initiative for the Resurgence of the Abolitionist Movement in Mauritania (IRA)</a:t>
            </a:r>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1524000"/>
            <a:ext cx="337185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4566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incident</a:t>
            </a:r>
            <a:endParaRPr lang="en-US" dirty="0"/>
          </a:p>
        </p:txBody>
      </p:sp>
      <p:sp>
        <p:nvSpPr>
          <p:cNvPr id="3" name="Content Placeholder 2"/>
          <p:cNvSpPr>
            <a:spLocks noGrp="1"/>
          </p:cNvSpPr>
          <p:nvPr>
            <p:ph idx="1"/>
          </p:nvPr>
        </p:nvSpPr>
        <p:spPr/>
        <p:txBody>
          <a:bodyPr>
            <a:normAutofit fontScale="92500"/>
          </a:bodyPr>
          <a:lstStyle/>
          <a:p>
            <a:r>
              <a:rPr lang="en-US" dirty="0" smtClean="0"/>
              <a:t>December 2010: anti-slavery organization (IRA) identifies two young, female slaves in </a:t>
            </a:r>
            <a:r>
              <a:rPr lang="en-US" dirty="0" err="1" smtClean="0"/>
              <a:t>Nkt</a:t>
            </a:r>
            <a:endParaRPr lang="en-US" dirty="0" smtClean="0"/>
          </a:p>
          <a:p>
            <a:r>
              <a:rPr lang="en-US" dirty="0" smtClean="0"/>
              <a:t>IRA takes them away from their masters</a:t>
            </a:r>
          </a:p>
          <a:p>
            <a:r>
              <a:rPr lang="en-US" dirty="0" smtClean="0"/>
              <a:t>Some of the IRA activists are jailed when protesting during the trial (they are later released); the slave owner is sentenced to six months in prison</a:t>
            </a:r>
          </a:p>
          <a:p>
            <a:r>
              <a:rPr lang="en-US" dirty="0" smtClean="0"/>
              <a:t>Many underage domestic workers are let go across Mauritania</a:t>
            </a:r>
            <a:endParaRPr lang="en-US" dirty="0"/>
          </a:p>
        </p:txBody>
      </p:sp>
    </p:spTree>
    <p:extLst>
      <p:ext uri="{BB962C8B-B14F-4D97-AF65-F5344CB8AC3E}">
        <p14:creationId xmlns:p14="http://schemas.microsoft.com/office/powerpoint/2010/main" xmlns="" val="249661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and Challenges</a:t>
            </a:r>
            <a:endParaRPr lang="en-US" dirty="0"/>
          </a:p>
        </p:txBody>
      </p:sp>
      <p:sp>
        <p:nvSpPr>
          <p:cNvPr id="3" name="Content Placeholder 2"/>
          <p:cNvSpPr>
            <a:spLocks noGrp="1"/>
          </p:cNvSpPr>
          <p:nvPr>
            <p:ph idx="1"/>
          </p:nvPr>
        </p:nvSpPr>
        <p:spPr/>
        <p:txBody>
          <a:bodyPr/>
          <a:lstStyle/>
          <a:p>
            <a:r>
              <a:rPr lang="en-US" dirty="0" smtClean="0"/>
              <a:t>Difficulty of defining what it means to be a slave</a:t>
            </a:r>
          </a:p>
          <a:p>
            <a:r>
              <a:rPr lang="en-US" dirty="0" smtClean="0"/>
              <a:t>Fact that antislavery groups attract many funds from international donors</a:t>
            </a:r>
          </a:p>
          <a:p>
            <a:r>
              <a:rPr lang="en-US" dirty="0" smtClean="0"/>
              <a:t>Continued lack of nuance in understanding of what it means to be Haratine or Bidhan</a:t>
            </a:r>
          </a:p>
          <a:p>
            <a:r>
              <a:rPr lang="en-US" dirty="0" smtClean="0"/>
              <a:t>Increased emphasis on human rights in general would be positive step</a:t>
            </a:r>
            <a:endParaRPr lang="en-US" dirty="0"/>
          </a:p>
        </p:txBody>
      </p:sp>
    </p:spTree>
    <p:extLst>
      <p:ext uri="{BB962C8B-B14F-4D97-AF65-F5344CB8AC3E}">
        <p14:creationId xmlns:p14="http://schemas.microsoft.com/office/powerpoint/2010/main" xmlns="" val="342806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52400" y="838200"/>
            <a:ext cx="8954164" cy="5638800"/>
          </a:xfrm>
        </p:spPr>
      </p:pic>
    </p:spTree>
    <p:extLst>
      <p:ext uri="{BB962C8B-B14F-4D97-AF65-F5344CB8AC3E}">
        <p14:creationId xmlns:p14="http://schemas.microsoft.com/office/powerpoint/2010/main" xmlns="" val="3557378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UT Austin curriculum on comparative systems of slavery (in Haiti, East Africa, Egypt, etc.)</a:t>
            </a:r>
          </a:p>
          <a:p>
            <a:pPr lvl="1"/>
            <a:r>
              <a:rPr lang="en-US" dirty="0" smtClean="0">
                <a:hlinkClick r:id="rId3"/>
              </a:rPr>
              <a:t>http://www.utexas.edu/cola/orgs/hemispheres/curriculum/slavery.php</a:t>
            </a:r>
            <a:endParaRPr lang="en-US" dirty="0" smtClean="0"/>
          </a:p>
          <a:p>
            <a:r>
              <a:rPr lang="en-US" dirty="0" smtClean="0"/>
              <a:t>PBS curriculum on slave trade in Ghana</a:t>
            </a:r>
          </a:p>
          <a:p>
            <a:pPr lvl="1"/>
            <a:r>
              <a:rPr lang="en-US" dirty="0" smtClean="0">
                <a:hlinkClick r:id="rId4"/>
              </a:rPr>
              <a:t>http://www.pbs.org/wonders/Classrm/lesson3.htm</a:t>
            </a:r>
            <a:endParaRPr lang="en-US" dirty="0" smtClean="0"/>
          </a:p>
          <a:p>
            <a:r>
              <a:rPr lang="en-US" dirty="0" smtClean="0"/>
              <a:t>Comprehensive overview of slavery in Africa</a:t>
            </a:r>
          </a:p>
          <a:p>
            <a:pPr lvl="1"/>
            <a:r>
              <a:rPr lang="en-US" dirty="0" smtClean="0">
                <a:hlinkClick r:id="rId5"/>
              </a:rPr>
              <a:t>http://autocww.colorado.edu/~blackmon/E64ContentFiles/AfricanHistory/SlaveryInAfrica.html</a:t>
            </a:r>
            <a:endParaRPr lang="en-US" dirty="0"/>
          </a:p>
        </p:txBody>
      </p:sp>
    </p:spTree>
    <p:extLst>
      <p:ext uri="{BB962C8B-B14F-4D97-AF65-F5344CB8AC3E}">
        <p14:creationId xmlns:p14="http://schemas.microsoft.com/office/powerpoint/2010/main" xmlns="" val="2780070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normAutofit fontScale="90000"/>
          </a:bodyPr>
          <a:lstStyle/>
          <a:p>
            <a:r>
              <a:rPr lang="en-US" sz="6700" dirty="0" smtClean="0"/>
              <a:t>Thank you!</a:t>
            </a:r>
            <a:br>
              <a:rPr lang="en-US" sz="6700" dirty="0" smtClean="0"/>
            </a:br>
            <a:r>
              <a:rPr lang="en-US" dirty="0" smtClean="0"/>
              <a:t/>
            </a:r>
            <a:br>
              <a:rPr lang="en-US" dirty="0" smtClean="0"/>
            </a:br>
            <a:r>
              <a:rPr lang="en-US" dirty="0" smtClean="0"/>
              <a:t>Please feel free to contact me with any questions.</a:t>
            </a:r>
            <a:r>
              <a:rPr lang="en-US" dirty="0"/>
              <a:t/>
            </a:r>
            <a:br>
              <a:rPr lang="en-US" dirty="0"/>
            </a:br>
            <a:r>
              <a:rPr lang="en-US" dirty="0" smtClean="0"/>
              <a:t>katwiley@indiana.edu</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871563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4129" y="10886"/>
            <a:ext cx="7005997" cy="6847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077203" y="6488668"/>
            <a:ext cx="3266198" cy="307777"/>
          </a:xfrm>
          <a:prstGeom prst="rect">
            <a:avLst/>
          </a:prstGeom>
        </p:spPr>
        <p:txBody>
          <a:bodyPr wrap="square">
            <a:spAutoFit/>
          </a:bodyPr>
          <a:lstStyle/>
          <a:p>
            <a:r>
              <a:rPr lang="en-US" sz="1400" dirty="0" smtClean="0">
                <a:hlinkClick r:id="rId4"/>
              </a:rPr>
              <a:t>http://johomaps.com/af/afrique1.html</a:t>
            </a:r>
            <a:endParaRPr lang="en-US" sz="1400" dirty="0"/>
          </a:p>
        </p:txBody>
      </p:sp>
    </p:spTree>
    <p:extLst>
      <p:ext uri="{BB962C8B-B14F-4D97-AF65-F5344CB8AC3E}">
        <p14:creationId xmlns:p14="http://schemas.microsoft.com/office/powerpoint/2010/main" xmlns="" val="1498310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Who lives in Mauritania?</a:t>
            </a:r>
            <a:endParaRPr lang="en-US" dirty="0"/>
          </a:p>
        </p:txBody>
      </p:sp>
      <p:sp>
        <p:nvSpPr>
          <p:cNvPr id="3" name="Content Placeholder 2"/>
          <p:cNvSpPr>
            <a:spLocks noGrp="1"/>
          </p:cNvSpPr>
          <p:nvPr>
            <p:ph idx="1"/>
          </p:nvPr>
        </p:nvSpPr>
        <p:spPr>
          <a:xfrm>
            <a:off x="680959" y="1600200"/>
            <a:ext cx="4495800" cy="4876800"/>
          </a:xfrm>
        </p:spPr>
        <p:txBody>
          <a:bodyPr>
            <a:normAutofit/>
          </a:bodyPr>
          <a:lstStyle/>
          <a:p>
            <a:r>
              <a:rPr lang="en-US" dirty="0" smtClean="0"/>
              <a:t>Bidhan (people of Arab and Berber descent)</a:t>
            </a:r>
          </a:p>
          <a:p>
            <a:r>
              <a:rPr lang="en-US" dirty="0" smtClean="0"/>
              <a:t>Haratine (former slaves or descendants of slaves of Bidhan)</a:t>
            </a:r>
          </a:p>
          <a:p>
            <a:r>
              <a:rPr lang="en-US" dirty="0" smtClean="0"/>
              <a:t>sub-Saharan African groups (</a:t>
            </a:r>
            <a:r>
              <a:rPr lang="en-US" dirty="0" err="1" smtClean="0"/>
              <a:t>Pulaar</a:t>
            </a:r>
            <a:r>
              <a:rPr lang="en-US" dirty="0" smtClean="0"/>
              <a:t>, Wolof, Soninke)</a:t>
            </a:r>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90831" y="1600200"/>
            <a:ext cx="4000769"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901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What is the situation like today?</a:t>
            </a:r>
            <a:endParaRPr lang="en-US" dirty="0"/>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 y="932750"/>
            <a:ext cx="5515745" cy="5010850"/>
          </a:xfrm>
          <a:prstGeom prst="rect">
            <a:avLst/>
          </a:prstGeom>
          <a:ln w="6350">
            <a:solidFill>
              <a:schemeClr val="tx1"/>
            </a:solidFill>
          </a:ln>
        </p:spPr>
      </p:pic>
      <p:pic>
        <p:nvPicPr>
          <p:cNvPr id="9" name="Picture 8" descr="Screen Clippi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200" y="1981200"/>
            <a:ext cx="5953956" cy="4725060"/>
          </a:xfrm>
          <a:prstGeom prst="rect">
            <a:avLst/>
          </a:prstGeom>
          <a:ln w="6350">
            <a:solidFill>
              <a:schemeClr val="tx1"/>
            </a:solidFill>
          </a:ln>
        </p:spPr>
      </p:pic>
      <p:pic>
        <p:nvPicPr>
          <p:cNvPr id="10" name="Picture 9" descr="Screen Clippi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90800" y="898114"/>
            <a:ext cx="4915586" cy="6230220"/>
          </a:xfrm>
          <a:prstGeom prst="rect">
            <a:avLst/>
          </a:prstGeom>
          <a:ln w="6350">
            <a:solidFill>
              <a:schemeClr val="tx1"/>
            </a:solidFill>
          </a:ln>
        </p:spPr>
      </p:pic>
      <p:pic>
        <p:nvPicPr>
          <p:cNvPr id="11" name="Picture 10" descr="Screen Clippi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247731" y="1533462"/>
            <a:ext cx="3896269" cy="5620535"/>
          </a:xfrm>
          <a:prstGeom prst="rect">
            <a:avLst/>
          </a:prstGeom>
          <a:ln w="6350">
            <a:solidFill>
              <a:schemeClr val="tx1"/>
            </a:solidFill>
          </a:ln>
        </p:spPr>
      </p:pic>
    </p:spTree>
    <p:extLst>
      <p:ext uri="{BB962C8B-B14F-4D97-AF65-F5344CB8AC3E}">
        <p14:creationId xmlns:p14="http://schemas.microsoft.com/office/powerpoint/2010/main" xmlns="" val="402747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this reporting</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Misunderstanding or reduction about what being a slave means</a:t>
            </a:r>
          </a:p>
          <a:p>
            <a:r>
              <a:rPr lang="en-US" dirty="0" smtClean="0"/>
              <a:t>Exaggerating Haratine misery and poverty</a:t>
            </a:r>
          </a:p>
          <a:p>
            <a:r>
              <a:rPr lang="en-US" dirty="0" smtClean="0"/>
              <a:t>Overlooking the fact that it’s common for Mauritanians to have servants who are paid and can (and often do) leave their jobs</a:t>
            </a:r>
          </a:p>
          <a:p>
            <a:r>
              <a:rPr lang="en-US" dirty="0" smtClean="0"/>
              <a:t>May confuse unfair labor and wage policies with slavery</a:t>
            </a:r>
            <a:endParaRPr lang="en-US" dirty="0"/>
          </a:p>
        </p:txBody>
      </p:sp>
    </p:spTree>
    <p:extLst>
      <p:ext uri="{BB962C8B-B14F-4D97-AF65-F5344CB8AC3E}">
        <p14:creationId xmlns:p14="http://schemas.microsoft.com/office/powerpoint/2010/main" xmlns="" val="190480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300" dirty="0" smtClean="0"/>
              <a:t>What do we mean by “slave” in Northwest Africa?</a:t>
            </a:r>
            <a:endParaRPr lang="en-US" sz="3300"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914400"/>
            <a:ext cx="6705600" cy="53778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0" y="6320135"/>
            <a:ext cx="9144000" cy="461665"/>
          </a:xfrm>
          <a:prstGeom prst="rect">
            <a:avLst/>
          </a:prstGeom>
        </p:spPr>
        <p:txBody>
          <a:bodyPr wrap="square">
            <a:spAutoFit/>
          </a:bodyPr>
          <a:lstStyle/>
          <a:p>
            <a:r>
              <a:rPr lang="en-US" sz="1200" dirty="0" smtClean="0"/>
              <a:t>Buying Slaves, Havana, Cuba, 1837; </a:t>
            </a:r>
            <a:r>
              <a:rPr lang="en-US" sz="1200" dirty="0"/>
              <a:t>Image Reference </a:t>
            </a:r>
            <a:r>
              <a:rPr lang="en-US" sz="1200" dirty="0" smtClean="0"/>
              <a:t>mariners10, </a:t>
            </a:r>
            <a:r>
              <a:rPr lang="en-US" sz="1200" dirty="0"/>
              <a:t>as shown on www.slaveryimages.org, compiled by Jerome Handler and Michael </a:t>
            </a:r>
            <a:r>
              <a:rPr lang="en-US" sz="1200" dirty="0" err="1"/>
              <a:t>Tuite</a:t>
            </a:r>
            <a:r>
              <a:rPr lang="en-US" sz="1200" dirty="0"/>
              <a:t>, and sponsored by the Virginia Foundation for the Humanities and the University of Virginia Library.</a:t>
            </a:r>
          </a:p>
        </p:txBody>
      </p:sp>
    </p:spTree>
    <p:extLst>
      <p:ext uri="{BB962C8B-B14F-4D97-AF65-F5344CB8AC3E}">
        <p14:creationId xmlns:p14="http://schemas.microsoft.com/office/powerpoint/2010/main" xmlns="" val="3499277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by “slave”?</a:t>
            </a:r>
            <a:endParaRPr lang="en-US" dirty="0"/>
          </a:p>
        </p:txBody>
      </p:sp>
      <p:sp>
        <p:nvSpPr>
          <p:cNvPr id="3" name="Content Placeholder 2"/>
          <p:cNvSpPr>
            <a:spLocks noGrp="1"/>
          </p:cNvSpPr>
          <p:nvPr>
            <p:ph idx="1"/>
          </p:nvPr>
        </p:nvSpPr>
        <p:spPr/>
        <p:txBody>
          <a:bodyPr>
            <a:normAutofit/>
          </a:bodyPr>
          <a:lstStyle/>
          <a:p>
            <a:r>
              <a:rPr lang="en-US" dirty="0" smtClean="0"/>
              <a:t>In northwest Africa where kin relations are very important, many argue a slave is someone who is excluded from kin relations</a:t>
            </a:r>
          </a:p>
          <a:p>
            <a:r>
              <a:rPr lang="en-US" dirty="0" smtClean="0"/>
              <a:t>There were many different kinds of dependents in Mauritania</a:t>
            </a:r>
          </a:p>
          <a:p>
            <a:r>
              <a:rPr lang="en-US" dirty="0" smtClean="0"/>
              <a:t>Slaves had different statuses (e.g. those who had been captured vs. those born into families)</a:t>
            </a:r>
            <a:endParaRPr lang="en-US" dirty="0"/>
          </a:p>
        </p:txBody>
      </p:sp>
    </p:spTree>
    <p:extLst>
      <p:ext uri="{BB962C8B-B14F-4D97-AF65-F5344CB8AC3E}">
        <p14:creationId xmlns:p14="http://schemas.microsoft.com/office/powerpoint/2010/main" xmlns="" val="257443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slaves were there in French West Africa?</a:t>
            </a:r>
            <a:endParaRPr lang="en-US" dirty="0"/>
          </a:p>
        </p:txBody>
      </p:sp>
      <p:sp>
        <p:nvSpPr>
          <p:cNvPr id="3" name="Content Placeholder 2"/>
          <p:cNvSpPr>
            <a:spLocks noGrp="1"/>
          </p:cNvSpPr>
          <p:nvPr>
            <p:ph idx="1"/>
          </p:nvPr>
        </p:nvSpPr>
        <p:spPr>
          <a:xfrm>
            <a:off x="609600" y="1676400"/>
            <a:ext cx="8229600" cy="4525963"/>
          </a:xfrm>
        </p:spPr>
        <p:txBody>
          <a:bodyPr/>
          <a:lstStyle/>
          <a:p>
            <a:r>
              <a:rPr lang="en-US" dirty="0" smtClean="0"/>
              <a:t>In various parts of the Sahel in 1904, approximately 40 percent of population was slaves</a:t>
            </a:r>
          </a:p>
          <a:p>
            <a:r>
              <a:rPr lang="en-US" dirty="0" smtClean="0"/>
              <a:t>In Kayes, 30,000 of the population of 71,421 were slaves (42 percent)</a:t>
            </a:r>
          </a:p>
          <a:p>
            <a:r>
              <a:rPr lang="en-US" dirty="0" smtClean="0"/>
              <a:t>The numbers of slaves varied throughout the French colony and may have been underreported</a:t>
            </a:r>
            <a:endParaRPr lang="en-US" dirty="0"/>
          </a:p>
        </p:txBody>
      </p:sp>
    </p:spTree>
    <p:extLst>
      <p:ext uri="{BB962C8B-B14F-4D97-AF65-F5344CB8AC3E}">
        <p14:creationId xmlns:p14="http://schemas.microsoft.com/office/powerpoint/2010/main" xmlns="" val="142325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3222</TotalTime>
  <Words>4427</Words>
  <Application>Microsoft Office PowerPoint</Application>
  <PresentationFormat>On-screen Show (4:3)</PresentationFormat>
  <Paragraphs>196</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Antislavery Movements in the Islamic Republic of Mauritania</vt:lpstr>
      <vt:lpstr>Slavery in Mauritania</vt:lpstr>
      <vt:lpstr>Slide 3</vt:lpstr>
      <vt:lpstr>Who lives in Mauritania?</vt:lpstr>
      <vt:lpstr>What is the situation like today?</vt:lpstr>
      <vt:lpstr>Problems with this reporting</vt:lpstr>
      <vt:lpstr>What do we mean by “slave” in Northwest Africa?</vt:lpstr>
      <vt:lpstr>What do we mean by “slave”?</vt:lpstr>
      <vt:lpstr>How many slaves were there in French West Africa?</vt:lpstr>
      <vt:lpstr>History of slavery in Northwest Africa: Early slave trade</vt:lpstr>
      <vt:lpstr>Slide 11</vt:lpstr>
      <vt:lpstr>History of slavery in Northwest Africa: French colonial policy</vt:lpstr>
      <vt:lpstr>Slide 13</vt:lpstr>
      <vt:lpstr>Slide 14</vt:lpstr>
      <vt:lpstr>French colonial antislavery policy</vt:lpstr>
      <vt:lpstr>Slave agency</vt:lpstr>
      <vt:lpstr>Slide 17</vt:lpstr>
      <vt:lpstr>History of slavery in Mauritania post-independence</vt:lpstr>
      <vt:lpstr>Post-independence policy on slavery</vt:lpstr>
      <vt:lpstr>El-Hor (Freedom) Movement</vt:lpstr>
      <vt:lpstr>Principles of El-Hor</vt:lpstr>
      <vt:lpstr>IMAGE OF EL-HOR</vt:lpstr>
      <vt:lpstr>El-Hor methods</vt:lpstr>
      <vt:lpstr>Later Movements</vt:lpstr>
      <vt:lpstr>One incident</vt:lpstr>
      <vt:lpstr>Complications and Challenges</vt:lpstr>
      <vt:lpstr>Slide 27</vt:lpstr>
      <vt:lpstr>Resources</vt:lpstr>
      <vt:lpstr>Thank you!  Please feel free to contact me with any questions. katwiley@indiana.edu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cbushman</cp:lastModifiedBy>
  <cp:revision>51</cp:revision>
  <dcterms:created xsi:type="dcterms:W3CDTF">2012-03-07T12:13:20Z</dcterms:created>
  <dcterms:modified xsi:type="dcterms:W3CDTF">2012-06-04T14:57:40Z</dcterms:modified>
</cp:coreProperties>
</file>